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29"/>
  </p:notesMasterIdLst>
  <p:handoutMasterIdLst>
    <p:handoutMasterId r:id="rId30"/>
  </p:handoutMasterIdLst>
  <p:sldIdLst>
    <p:sldId id="468" r:id="rId2"/>
    <p:sldId id="491" r:id="rId3"/>
    <p:sldId id="314" r:id="rId4"/>
    <p:sldId id="315" r:id="rId5"/>
    <p:sldId id="454" r:id="rId6"/>
    <p:sldId id="487" r:id="rId7"/>
    <p:sldId id="490" r:id="rId8"/>
    <p:sldId id="495" r:id="rId9"/>
    <p:sldId id="492" r:id="rId10"/>
    <p:sldId id="257" r:id="rId11"/>
    <p:sldId id="496" r:id="rId12"/>
    <p:sldId id="476" r:id="rId13"/>
    <p:sldId id="470" r:id="rId14"/>
    <p:sldId id="469" r:id="rId15"/>
    <p:sldId id="471" r:id="rId16"/>
    <p:sldId id="472" r:id="rId17"/>
    <p:sldId id="473" r:id="rId18"/>
    <p:sldId id="481" r:id="rId19"/>
    <p:sldId id="478" r:id="rId20"/>
    <p:sldId id="474" r:id="rId21"/>
    <p:sldId id="475" r:id="rId22"/>
    <p:sldId id="477" r:id="rId23"/>
    <p:sldId id="483" r:id="rId24"/>
    <p:sldId id="484" r:id="rId25"/>
    <p:sldId id="485" r:id="rId26"/>
    <p:sldId id="486" r:id="rId27"/>
    <p:sldId id="497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66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703" autoAdjust="0"/>
  </p:normalViewPr>
  <p:slideViewPr>
    <p:cSldViewPr>
      <p:cViewPr>
        <p:scale>
          <a:sx n="100" d="100"/>
          <a:sy n="100" d="100"/>
        </p:scale>
        <p:origin x="1052" y="5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21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emf"/><Relationship Id="rId10" Type="http://schemas.openxmlformats.org/officeDocument/2006/relationships/image" Target="../media/image13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6.wmf"/><Relationship Id="rId7" Type="http://schemas.openxmlformats.org/officeDocument/2006/relationships/image" Target="../media/image13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11.emf"/><Relationship Id="rId5" Type="http://schemas.openxmlformats.org/officeDocument/2006/relationships/image" Target="../media/image10.wmf"/><Relationship Id="rId4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1.e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2FF3A14-0506-4D65-B6B9-AF33C13E2D7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3BC238F5-505E-4E38-BEF1-11214578962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8" name="Rectangle 4">
            <a:extLst>
              <a:ext uri="{FF2B5EF4-FFF2-40B4-BE49-F238E27FC236}">
                <a16:creationId xmlns:a16="http://schemas.microsoft.com/office/drawing/2014/main" id="{9AF65166-B92A-479C-B019-2F41ED11F32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9" name="Rectangle 5">
            <a:extLst>
              <a:ext uri="{FF2B5EF4-FFF2-40B4-BE49-F238E27FC236}">
                <a16:creationId xmlns:a16="http://schemas.microsoft.com/office/drawing/2014/main" id="{967BAA70-730C-4A57-A698-A0F0E7540CA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fld id="{B8D7854E-B8EB-4579-AC91-044AE8233C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E41B0689-1071-4E10-A8E6-72EC19E20CE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6261C956-35E2-44FE-923F-EACA1C8E00F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6DB5C361-C346-468F-9595-5C97AAAB6CF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A7B89242-C749-438C-8E49-37A42049C9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15718" name="Rectangle 6">
            <a:extLst>
              <a:ext uri="{FF2B5EF4-FFF2-40B4-BE49-F238E27FC236}">
                <a16:creationId xmlns:a16="http://schemas.microsoft.com/office/drawing/2014/main" id="{A80029BE-9547-4E7C-81C2-6F003BB0C5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 smtClean="0">
                <a:effectLst/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9" name="Rectangle 7">
            <a:extLst>
              <a:ext uri="{FF2B5EF4-FFF2-40B4-BE49-F238E27FC236}">
                <a16:creationId xmlns:a16="http://schemas.microsoft.com/office/drawing/2014/main" id="{C3FAE3B4-F142-48C5-B229-9BE20EF0A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fld id="{396C5C51-5605-48C3-8A79-6F41D555E4C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B433E-C2B9-403A-ACA4-8227029A7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595CD0-1520-4FC1-B9CF-B9978FA6F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40985-60AD-4A9D-B89B-C5F0F8EE1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AF604-4135-4FD2-B9F5-BBF818F9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03EC7-E794-46C7-97BB-1E81F7AF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5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42056-BE21-4692-A87B-9A7CA4E5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27B64E-32D5-4AB7-ACC1-63AB57DD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4D689E-BD68-43FF-B925-D49E44909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95A0A-3021-41BB-8101-CA68B130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B96470-E887-4412-95CB-E4E4B294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48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0E76DC-DFE2-4346-B023-B2F626E4C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0D1CE5-B837-42BA-A0AE-3C838AC3A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2CBF7-1839-475A-BA6F-E6099A38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BBFDBB-32CD-4F07-B2B1-701F42D7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C2E1A7-0FEB-42C9-A0A1-A1BDBFA8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5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970CA-690F-472E-B6CF-06F74366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A5EF3-B6B8-4B1C-9ACA-9E97DB6B2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118E3E-831E-4BF8-B8B4-9E0F6C0E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6939C8-2BD3-40EE-BB31-A58828B4D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755F9D-5D30-4675-970F-7A462AED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5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DA376-5935-4593-BFE2-A3E751FE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32EE48-5F0E-424D-BE27-D409063D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B70B0F-F15B-4FFB-A10B-0AB67493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4701B-6E94-4350-BAD0-24EBCF1B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4C3DD-0FB4-4D7D-ACD0-FF4000D3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83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1CAE6-D376-42FC-B625-764D036AA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89042-48B8-4577-A7CC-55D325B70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CF5B8E-F7D0-42D7-B32E-03440A8EA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9F52AA-EC9F-4594-943B-B1629068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259629-7A02-4D5B-8B28-D0A266B0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9247BD-C51E-41A9-8516-747C5BA8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91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693CDF-CB6E-476B-AE74-149BB6FDF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9339E-4CBB-45F7-ADCD-41E13E0D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7ED441B-C0F7-416B-8E29-E42805730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3922A9-6EFB-4A3C-A4C6-1BFB2EDB1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B43258-FB08-4BD5-882F-BFA9A0A91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97882F-8655-4BC7-AE49-D594FF1C9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308367-E8E1-4BFD-881A-9308C2AA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AE4679-FD77-4B7D-82F9-7531A4D9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816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7E9B5-A932-42A2-BE31-EF38C253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0E11AA-98BC-4F11-AE80-F381CAD6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570E91-9FC1-4603-A2DD-15691DD00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40EB2B-8B3E-43D5-9515-AAF6065E7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42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AC7DE0-BB93-4C0D-B811-FE41A4A8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384C78-BD53-4A52-8F98-03EF320E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9E3E66-400F-498D-90D2-C6BB56A1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1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4AC83-8327-46B5-A868-A578E553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BCB417-F3B1-47DB-9698-AFCA99DA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6229CF-0A6B-4863-9583-93A96FDC5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C3C761-5735-467E-AB9F-7A4313CE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28E31B-D7FF-4557-818A-D1136F55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08624E-D494-43A0-A5A6-A308412B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54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16C3B-082D-412A-A24A-251E94E1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97677C-B5CE-45C5-B68E-C5869182C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FFA332-6A55-44D6-B574-B4999FC34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99B59-920C-4E94-B0C2-6E53C5A4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320571-9388-469C-BBE3-6A239A77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84C03-3F6C-4003-B451-63F51887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48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A45A905-D387-4CA7-B51C-166F0583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4F298-C9F3-497F-9B8E-6A3D8DDC7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AAFD1-7290-40DF-8AA8-8217F5BFA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C3BC2-AB15-482D-9141-26CC29554C24}" type="datetimeFigureOut">
              <a:rPr lang="zh-CN" altLang="en-US" smtClean="0"/>
              <a:t>2021/12/28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B03E4-23F9-4DA1-9E63-69DBC9C77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7E4E34-F5AC-48DE-B7A7-8DC621262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61F2-C14F-4F81-A0F8-D3806F93AC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AutoShape 8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2C66CAD-4365-47D1-8B42-46F497080C3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72450" y="6451600"/>
            <a:ext cx="900113" cy="360363"/>
          </a:xfrm>
          <a:prstGeom prst="actionButtonHome">
            <a:avLst/>
          </a:prstGeom>
          <a:solidFill>
            <a:schemeClr val="accent1">
              <a:alpha val="5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233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oleObject" Target="../embeddings/oleObject5.bin"/><Relationship Id="rId26" Type="http://schemas.openxmlformats.org/officeDocument/2006/relationships/oleObject" Target="../embeddings/oleObject7.bin"/><Relationship Id="rId39" Type="http://schemas.openxmlformats.org/officeDocument/2006/relationships/image" Target="../media/image10.wmf"/><Relationship Id="rId21" Type="http://schemas.openxmlformats.org/officeDocument/2006/relationships/image" Target="../media/image5.wmf"/><Relationship Id="rId34" Type="http://schemas.openxmlformats.org/officeDocument/2006/relationships/oleObject" Target="../embeddings/oleObject9.bin"/><Relationship Id="rId42" Type="http://schemas.openxmlformats.org/officeDocument/2006/relationships/oleObject" Target="../embeddings/oleObject11.bin"/><Relationship Id="rId47" Type="http://schemas.openxmlformats.org/officeDocument/2006/relationships/oleObject" Target="../embeddings/oleObject12.bin"/><Relationship Id="rId50" Type="http://schemas.openxmlformats.org/officeDocument/2006/relationships/image" Target="../media/image13.wmf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.bin"/><Relationship Id="rId29" Type="http://schemas.openxmlformats.org/officeDocument/2006/relationships/image" Target="../media/image7.wmf"/><Relationship Id="rId11" Type="http://schemas.openxmlformats.org/officeDocument/2006/relationships/image" Target="../media/image11.png"/><Relationship Id="rId24" Type="http://schemas.openxmlformats.org/officeDocument/2006/relationships/oleObject" Target="../embeddings/oleObject6.bin"/><Relationship Id="rId32" Type="http://schemas.openxmlformats.org/officeDocument/2006/relationships/oleObject" Target="../embeddings/oleObject8.bin"/><Relationship Id="rId37" Type="http://schemas.openxmlformats.org/officeDocument/2006/relationships/image" Target="../media/image9.wmf"/><Relationship Id="rId40" Type="http://schemas.openxmlformats.org/officeDocument/2006/relationships/oleObject" Target="../embeddings/oleObject10.bin"/><Relationship Id="rId45" Type="http://schemas.openxmlformats.org/officeDocument/2006/relationships/image" Target="../media/image11.emf"/><Relationship Id="rId15" Type="http://schemas.openxmlformats.org/officeDocument/2006/relationships/image" Target="../media/image4.wmf"/><Relationship Id="rId23" Type="http://schemas.openxmlformats.org/officeDocument/2006/relationships/image" Target="../media/image6.wmf"/><Relationship Id="rId28" Type="http://schemas.openxmlformats.org/officeDocument/2006/relationships/oleObject" Target="../embeddings/oleObject7.bin"/><Relationship Id="rId36" Type="http://schemas.openxmlformats.org/officeDocument/2006/relationships/oleObject" Target="../embeddings/oleObject9.bin"/><Relationship Id="rId49" Type="http://schemas.openxmlformats.org/officeDocument/2006/relationships/oleObject" Target="../embeddings/oleObject13.bin"/><Relationship Id="rId10" Type="http://schemas.openxmlformats.org/officeDocument/2006/relationships/image" Target="../media/image10.png"/><Relationship Id="rId19" Type="http://schemas.openxmlformats.org/officeDocument/2006/relationships/image" Target="../media/image5.wmf"/><Relationship Id="rId31" Type="http://schemas.openxmlformats.org/officeDocument/2006/relationships/image" Target="../media/image8.emf"/><Relationship Id="rId44" Type="http://schemas.openxmlformats.org/officeDocument/2006/relationships/oleObject" Target="../embeddings/oleObject11.bin"/><Relationship Id="rId52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oleObject" Target="../embeddings/oleObject4.bin"/><Relationship Id="rId22" Type="http://schemas.openxmlformats.org/officeDocument/2006/relationships/oleObject" Target="../embeddings/oleObject6.bin"/><Relationship Id="rId27" Type="http://schemas.openxmlformats.org/officeDocument/2006/relationships/image" Target="../media/image7.wmf"/><Relationship Id="rId30" Type="http://schemas.openxmlformats.org/officeDocument/2006/relationships/oleObject" Target="../embeddings/oleObject8.bin"/><Relationship Id="rId35" Type="http://schemas.openxmlformats.org/officeDocument/2006/relationships/image" Target="../media/image9.wmf"/><Relationship Id="rId43" Type="http://schemas.openxmlformats.org/officeDocument/2006/relationships/image" Target="../media/image11.emf"/><Relationship Id="rId48" Type="http://schemas.openxmlformats.org/officeDocument/2006/relationships/image" Target="../media/image12.wmf"/><Relationship Id="rId8" Type="http://schemas.openxmlformats.org/officeDocument/2006/relationships/image" Target="../media/image8.png"/><Relationship Id="rId51" Type="http://schemas.openxmlformats.org/officeDocument/2006/relationships/image" Target="../media/image17.png"/><Relationship Id="rId3" Type="http://schemas.openxmlformats.org/officeDocument/2006/relationships/image" Target="../media/image14.png"/><Relationship Id="rId12" Type="http://schemas.openxmlformats.org/officeDocument/2006/relationships/image" Target="../media/image15.png"/><Relationship Id="rId17" Type="http://schemas.openxmlformats.org/officeDocument/2006/relationships/image" Target="../media/image4.wmf"/><Relationship Id="rId25" Type="http://schemas.openxmlformats.org/officeDocument/2006/relationships/image" Target="../media/image6.wmf"/><Relationship Id="rId33" Type="http://schemas.openxmlformats.org/officeDocument/2006/relationships/image" Target="../media/image8.emf"/><Relationship Id="rId38" Type="http://schemas.openxmlformats.org/officeDocument/2006/relationships/oleObject" Target="../embeddings/oleObject10.bin"/><Relationship Id="rId46" Type="http://schemas.openxmlformats.org/officeDocument/2006/relationships/image" Target="../media/image22.png"/><Relationship Id="rId20" Type="http://schemas.openxmlformats.org/officeDocument/2006/relationships/oleObject" Target="../embeddings/oleObject5.bin"/><Relationship Id="rId41" Type="http://schemas.openxmlformats.org/officeDocument/2006/relationships/image" Target="../media/image10.wmf"/><Relationship Id="rId1" Type="http://schemas.openxmlformats.org/officeDocument/2006/relationships/vmlDrawing" Target="../drawings/vmlDrawing4.v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.wmf"/><Relationship Id="rId39" Type="http://schemas.openxmlformats.org/officeDocument/2006/relationships/oleObject" Target="../embeddings/oleObject9.bin"/><Relationship Id="rId3" Type="http://schemas.openxmlformats.org/officeDocument/2006/relationships/image" Target="../media/image22.png"/><Relationship Id="rId21" Type="http://schemas.openxmlformats.org/officeDocument/2006/relationships/image" Target="../media/image27.png"/><Relationship Id="rId34" Type="http://schemas.openxmlformats.org/officeDocument/2006/relationships/image" Target="../media/image10.wmf"/><Relationship Id="rId25" Type="http://schemas.openxmlformats.org/officeDocument/2006/relationships/oleObject" Target="../embeddings/oleObject4.bin"/><Relationship Id="rId33" Type="http://schemas.openxmlformats.org/officeDocument/2006/relationships/oleObject" Target="../embeddings/oleObject14.bin"/><Relationship Id="rId38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20" Type="http://schemas.openxmlformats.org/officeDocument/2006/relationships/image" Target="../media/image26.png"/><Relationship Id="rId29" Type="http://schemas.openxmlformats.org/officeDocument/2006/relationships/oleObject" Target="../embeddings/oleObject6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png"/><Relationship Id="rId24" Type="http://schemas.openxmlformats.org/officeDocument/2006/relationships/image" Target="../media/image18.gif"/><Relationship Id="rId32" Type="http://schemas.openxmlformats.org/officeDocument/2006/relationships/image" Target="../media/image7.wmf"/><Relationship Id="rId37" Type="http://schemas.openxmlformats.org/officeDocument/2006/relationships/oleObject" Target="../embeddings/oleObject15.bin"/><Relationship Id="rId40" Type="http://schemas.openxmlformats.org/officeDocument/2006/relationships/image" Target="../media/image9.wmf"/><Relationship Id="rId5" Type="http://schemas.openxmlformats.org/officeDocument/2006/relationships/image" Target="../media/image24.png"/><Relationship Id="rId23" Type="http://schemas.openxmlformats.org/officeDocument/2006/relationships/image" Target="../media/image29.png"/><Relationship Id="rId28" Type="http://schemas.openxmlformats.org/officeDocument/2006/relationships/image" Target="../media/image5.wmf"/><Relationship Id="rId36" Type="http://schemas.openxmlformats.org/officeDocument/2006/relationships/image" Target="../media/image11.emf"/><Relationship Id="rId31" Type="http://schemas.openxmlformats.org/officeDocument/2006/relationships/oleObject" Target="../embeddings/oleObject7.bin"/><Relationship Id="rId4" Type="http://schemas.openxmlformats.org/officeDocument/2006/relationships/image" Target="../media/image23.png"/><Relationship Id="rId22" Type="http://schemas.openxmlformats.org/officeDocument/2006/relationships/image" Target="../media/image28.png"/><Relationship Id="rId27" Type="http://schemas.openxmlformats.org/officeDocument/2006/relationships/oleObject" Target="../embeddings/oleObject5.bin"/><Relationship Id="rId30" Type="http://schemas.openxmlformats.org/officeDocument/2006/relationships/image" Target="../media/image6.wmf"/><Relationship Id="rId35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wmf"/><Relationship Id="rId18" Type="http://schemas.openxmlformats.org/officeDocument/2006/relationships/oleObject" Target="../embeddings/oleObject7.bin"/><Relationship Id="rId26" Type="http://schemas.openxmlformats.org/officeDocument/2006/relationships/oleObject" Target="../embeddings/oleObject9.bin"/><Relationship Id="rId21" Type="http://schemas.openxmlformats.org/officeDocument/2006/relationships/image" Target="../media/image7.wmf"/><Relationship Id="rId34" Type="http://schemas.openxmlformats.org/officeDocument/2006/relationships/image" Target="../media/image31.png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.wmf"/><Relationship Id="rId25" Type="http://schemas.openxmlformats.org/officeDocument/2006/relationships/image" Target="../media/image8.emf"/><Relationship Id="rId33" Type="http://schemas.openxmlformats.org/officeDocument/2006/relationships/image" Target="../media/image11.emf"/><Relationship Id="rId38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7.bin"/><Relationship Id="rId29" Type="http://schemas.openxmlformats.org/officeDocument/2006/relationships/image" Target="../media/image9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.wmf"/><Relationship Id="rId24" Type="http://schemas.openxmlformats.org/officeDocument/2006/relationships/oleObject" Target="../embeddings/oleObject8.bin"/><Relationship Id="rId32" Type="http://schemas.openxmlformats.org/officeDocument/2006/relationships/oleObject" Target="../embeddings/oleObject11.bin"/><Relationship Id="rId37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6.wmf"/><Relationship Id="rId23" Type="http://schemas.openxmlformats.org/officeDocument/2006/relationships/image" Target="../media/image8.emf"/><Relationship Id="rId28" Type="http://schemas.openxmlformats.org/officeDocument/2006/relationships/oleObject" Target="../embeddings/oleObject9.bin"/><Relationship Id="rId36" Type="http://schemas.openxmlformats.org/officeDocument/2006/relationships/image" Target="../media/image33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7.wmf"/><Relationship Id="rId31" Type="http://schemas.openxmlformats.org/officeDocument/2006/relationships/image" Target="../media/image11.emf"/><Relationship Id="rId4" Type="http://schemas.openxmlformats.org/officeDocument/2006/relationships/image" Target="../media/image21.png"/><Relationship Id="rId9" Type="http://schemas.openxmlformats.org/officeDocument/2006/relationships/image" Target="../media/image4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8.bin"/><Relationship Id="rId27" Type="http://schemas.openxmlformats.org/officeDocument/2006/relationships/image" Target="../media/image9.wmf"/><Relationship Id="rId30" Type="http://schemas.openxmlformats.org/officeDocument/2006/relationships/oleObject" Target="../embeddings/oleObject11.bin"/><Relationship Id="rId35" Type="http://schemas.openxmlformats.org/officeDocument/2006/relationships/image" Target="../media/image32.png"/><Relationship Id="rId8" Type="http://schemas.openxmlformats.org/officeDocument/2006/relationships/oleObject" Target="../embeddings/oleObject4.bin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WordArt 2">
            <a:extLst>
              <a:ext uri="{FF2B5EF4-FFF2-40B4-BE49-F238E27FC236}">
                <a16:creationId xmlns:a16="http://schemas.microsoft.com/office/drawing/2014/main" id="{5AD181D7-1227-41CE-B51F-A81EB7D5CCA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42988" y="836613"/>
            <a:ext cx="7010400" cy="1008062"/>
          </a:xfrm>
          <a:prstGeom prst="rect">
            <a:avLst/>
          </a:prstGeom>
          <a:ln>
            <a:noFill/>
          </a:ln>
        </p:spPr>
        <p:txBody>
          <a:bodyPr wrap="none" fromWordArt="1"/>
          <a:lstStyle/>
          <a:p>
            <a:pPr algn="ctr" eaLnBrk="1" hangingPunct="1">
              <a:defRPr/>
            </a:pPr>
            <a:r>
              <a:rPr lang="zh-CN" altLang="en-US" sz="4400" kern="10" dirty="0">
                <a:latin typeface="华文新魏"/>
                <a:ea typeface="华文新魏"/>
              </a:rPr>
              <a:t>              </a:t>
            </a:r>
          </a:p>
        </p:txBody>
      </p:sp>
      <p:sp>
        <p:nvSpPr>
          <p:cNvPr id="6147" name="TextBox 3">
            <a:extLst>
              <a:ext uri="{FF2B5EF4-FFF2-40B4-BE49-F238E27FC236}">
                <a16:creationId xmlns:a16="http://schemas.microsoft.com/office/drawing/2014/main" id="{2D0BB35D-CD7E-41D1-AE4F-A6E8B8C8F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388" y="1171575"/>
            <a:ext cx="7845425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第七章  二次曲面与二次型</a:t>
            </a:r>
            <a:endParaRPr lang="en-US" altLang="zh-CN" sz="4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  <a:r>
              <a:rPr lang="zh-CN" altLang="en-US" sz="4000" dirty="0">
                <a:solidFill>
                  <a:srgbClr val="FF0000"/>
                </a:solidFill>
                <a:cs typeface="Arabic Transparent" panose="020B0604020202020204" pitchFamily="34" charset="0"/>
              </a:rPr>
              <a:t>习题课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文本框 2">
            <a:extLst>
              <a:ext uri="{FF2B5EF4-FFF2-40B4-BE49-F238E27FC236}">
                <a16:creationId xmlns:a16="http://schemas.microsoft.com/office/drawing/2014/main" id="{812A31BE-6A9B-4EDD-A078-433247FD1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3644900"/>
            <a:ext cx="65516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曹相湧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数学与统计学院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Email: caoxiangyong@xjtu.edu.cn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88C2F4-1A86-4F49-8FF6-162EF956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" y="188640"/>
            <a:ext cx="9033322" cy="1294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9ACD940-D813-493B-A230-0FBE0264F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0005" y="1730435"/>
            <a:ext cx="5053856" cy="49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88C2F4-1A86-4F49-8FF6-162EF956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" y="505280"/>
            <a:ext cx="9033322" cy="129477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10B49EE2-5746-4A20-AC47-491D644A4651}"/>
              </a:ext>
            </a:extLst>
          </p:cNvPr>
          <p:cNvGrpSpPr/>
          <p:nvPr/>
        </p:nvGrpSpPr>
        <p:grpSpPr>
          <a:xfrm>
            <a:off x="190237" y="2348880"/>
            <a:ext cx="5229314" cy="375619"/>
            <a:chOff x="308174" y="2116220"/>
            <a:chExt cx="6972418" cy="5008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3F4E78-B3A1-4174-B1DB-47BD7403B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0514" y="2116220"/>
              <a:ext cx="5350078" cy="50082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B163270-CAEE-4357-9A92-2636553F1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174" y="2116220"/>
              <a:ext cx="1220192" cy="50082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497F8B6-4450-404D-82EE-32E8F1E65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243" y="1963957"/>
            <a:ext cx="3306367" cy="11454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A2A715-AA99-445A-AD79-527DECFD1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37" y="2724498"/>
            <a:ext cx="5742548" cy="23343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9BF3198-BBFF-4461-A18B-1F1E93C687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618" y="5058821"/>
            <a:ext cx="3135005" cy="4313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839D10D-70E9-4D2A-8A55-F43A4B85C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229" y="5059942"/>
            <a:ext cx="2366014" cy="43018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5E9F24B-4CD3-4414-920B-E1562AC546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018" y="5070030"/>
            <a:ext cx="1057912" cy="40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D9B4C29-2950-4AFC-BA2A-19FC750F9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6" y="2066587"/>
            <a:ext cx="9049215" cy="5270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871E8E9-CF63-4C75-81A8-60E47851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2863821"/>
            <a:ext cx="2705239" cy="5651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7C030C-8064-4DFE-A776-91AA66400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699157"/>
            <a:ext cx="4908802" cy="5016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C1AB144-6F29-4D8B-BAD7-450056E4F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653136"/>
            <a:ext cx="3283119" cy="44452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E099D9D-0496-45DB-A7CA-B264D62BF10F}"/>
              </a:ext>
            </a:extLst>
          </p:cNvPr>
          <p:cNvGrpSpPr/>
          <p:nvPr/>
        </p:nvGrpSpPr>
        <p:grpSpPr>
          <a:xfrm>
            <a:off x="35496" y="162059"/>
            <a:ext cx="8934910" cy="1670136"/>
            <a:chOff x="35496" y="162059"/>
            <a:chExt cx="8934910" cy="167013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E186335-6569-4571-82C0-36C1B28A2923}"/>
                </a:ext>
              </a:extLst>
            </p:cNvPr>
            <p:cNvGrpSpPr/>
            <p:nvPr/>
          </p:nvGrpSpPr>
          <p:grpSpPr>
            <a:xfrm>
              <a:off x="35496" y="162059"/>
              <a:ext cx="8934910" cy="1670136"/>
              <a:chOff x="35496" y="188640"/>
              <a:chExt cx="8934910" cy="1670136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AD010EBF-D86C-4AF2-943C-97D1DA4C0BC9}"/>
                  </a:ext>
                </a:extLst>
              </p:cNvPr>
              <p:cNvGrpSpPr/>
              <p:nvPr/>
            </p:nvGrpSpPr>
            <p:grpSpPr>
              <a:xfrm>
                <a:off x="35496" y="188640"/>
                <a:ext cx="8934910" cy="1670136"/>
                <a:chOff x="35496" y="188640"/>
                <a:chExt cx="8934910" cy="1670136"/>
              </a:xfrm>
            </p:grpSpPr>
            <p:pic>
              <p:nvPicPr>
                <p:cNvPr id="3" name="图片 2">
                  <a:extLst>
                    <a:ext uri="{FF2B5EF4-FFF2-40B4-BE49-F238E27FC236}">
                      <a16:creationId xmlns:a16="http://schemas.microsoft.com/office/drawing/2014/main" id="{6A4C813D-5686-487B-BA57-BCB5CDF0DA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496" y="404664"/>
                  <a:ext cx="635033" cy="457223"/>
                </a:xfrm>
                <a:prstGeom prst="rect">
                  <a:avLst/>
                </a:prstGeom>
              </p:spPr>
            </p:pic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11C7CAED-D1CA-4F56-845A-F3178BD8A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529" y="188640"/>
                  <a:ext cx="8299877" cy="1670136"/>
                </a:xfrm>
                <a:prstGeom prst="rect">
                  <a:avLst/>
                </a:prstGeom>
              </p:spPr>
            </p:pic>
          </p:grp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921F9A38-5A8E-4BD3-89A9-E23E54602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495" y="404664"/>
                <a:ext cx="503036" cy="469924"/>
              </a:xfrm>
              <a:prstGeom prst="rect">
                <a:avLst/>
              </a:prstGeom>
            </p:spPr>
          </p:pic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772B53D-4936-491B-B1AD-274410832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45979" y="727999"/>
              <a:ext cx="241312" cy="34232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6323481-DF9E-4FCF-A527-7E035CFD6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77075" y="787462"/>
              <a:ext cx="241312" cy="247663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708967D-7D9B-403A-86F0-8186807DB2D7}"/>
              </a:ext>
            </a:extLst>
          </p:cNvPr>
          <p:cNvGrpSpPr/>
          <p:nvPr/>
        </p:nvGrpSpPr>
        <p:grpSpPr>
          <a:xfrm>
            <a:off x="35496" y="351502"/>
            <a:ext cx="635033" cy="469924"/>
            <a:chOff x="35496" y="404664"/>
            <a:chExt cx="635033" cy="46992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42C555B-B16D-4F0C-B369-0928C241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96" y="404664"/>
              <a:ext cx="635033" cy="45722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60FBDC4-DA40-4AD6-AB41-6C53A6B6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95" y="404664"/>
              <a:ext cx="503036" cy="469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4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A2812861-A0D8-4BB1-A7EC-80E490D3FC31}"/>
              </a:ext>
            </a:extLst>
          </p:cNvPr>
          <p:cNvGrpSpPr/>
          <p:nvPr/>
        </p:nvGrpSpPr>
        <p:grpSpPr>
          <a:xfrm>
            <a:off x="0" y="116631"/>
            <a:ext cx="9144000" cy="1628403"/>
            <a:chOff x="0" y="116631"/>
            <a:chExt cx="9144000" cy="162840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1AFBA7A-E9E4-45C5-92AE-365E9E42A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16631"/>
              <a:ext cx="7442582" cy="152407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FBCE316-4F60-4B95-A6ED-0F2D1729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320" y="618306"/>
              <a:ext cx="1574881" cy="52072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A5FAD92-B25F-4415-B39A-15D064828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5616" y="1268760"/>
              <a:ext cx="1638384" cy="476274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82D6976-A4AB-475A-9AAA-5D46AABF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888290"/>
            <a:ext cx="8357029" cy="4381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FB6F078-AF15-4996-B12E-7020972F0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2599299"/>
            <a:ext cx="3143412" cy="4445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9F4944-C543-462C-862B-53CC8AFB3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96" y="2574044"/>
            <a:ext cx="2489328" cy="4191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7801FCA-81AF-45F3-A0F7-BA81F8E54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7599" y="2594130"/>
            <a:ext cx="2159111" cy="393720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CEA773B8-FDB5-419F-9F7C-FA798BCA9F47}"/>
              </a:ext>
            </a:extLst>
          </p:cNvPr>
          <p:cNvGrpSpPr/>
          <p:nvPr/>
        </p:nvGrpSpPr>
        <p:grpSpPr>
          <a:xfrm>
            <a:off x="323528" y="3293060"/>
            <a:ext cx="3626036" cy="387370"/>
            <a:chOff x="323528" y="3293060"/>
            <a:chExt cx="3626036" cy="387370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8ECEE60E-9FDF-4BDA-ACA1-770E45DD2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3528" y="3293060"/>
              <a:ext cx="3492679" cy="38737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01297AAC-AD52-482B-AC94-1A92353A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16207" y="3540723"/>
              <a:ext cx="133357" cy="139707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FDCAEAA-813B-4D11-B10A-2A1B12B1559E}"/>
              </a:ext>
            </a:extLst>
          </p:cNvPr>
          <p:cNvGrpSpPr/>
          <p:nvPr/>
        </p:nvGrpSpPr>
        <p:grpSpPr>
          <a:xfrm>
            <a:off x="3970539" y="3293060"/>
            <a:ext cx="2845190" cy="412771"/>
            <a:chOff x="3970539" y="3293060"/>
            <a:chExt cx="2845190" cy="41277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D296D2-13F7-42F9-86FB-DD66AFD0D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99465" y="3293060"/>
              <a:ext cx="2216264" cy="412771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FC444B8C-E009-45ED-B262-00F195EDD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0539" y="3293060"/>
              <a:ext cx="755689" cy="393720"/>
            </a:xfrm>
            <a:prstGeom prst="rect">
              <a:avLst/>
            </a:prstGeom>
          </p:spPr>
        </p:pic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ABF93E6F-B1C8-4D03-88EC-B9329793D3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6256" y="3293060"/>
            <a:ext cx="2108308" cy="38737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0E115A1-D1C4-489F-AF73-BCAED47F2D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3528" y="3861048"/>
            <a:ext cx="3200564" cy="167648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3C92CCD-84BF-415C-B3A1-8270535729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58047" y="4365104"/>
            <a:ext cx="3899100" cy="501676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254F2A3-96D9-4BB1-8A3E-0D2C542A79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70539" y="5445224"/>
            <a:ext cx="4711942" cy="44452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AB066CF-C2A0-42CC-9B20-A4C1DD2628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22" y="6010070"/>
            <a:ext cx="8509437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6E4D8A-AE69-4079-88FB-F3B7C621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0648"/>
            <a:ext cx="8608662" cy="1895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130B6D-88D0-4DAD-A9CF-785B9B049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0888"/>
            <a:ext cx="2152761" cy="7874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47D8F61-EEB2-4D55-8828-841B15AC9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204864"/>
            <a:ext cx="4756394" cy="14859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68FD9D-BD7E-48F8-8D5D-CF2BCDCA7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562" y="2516827"/>
            <a:ext cx="1765391" cy="88269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F3F13D7-8CEF-4115-8899-30DEA51E9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4005064"/>
            <a:ext cx="5537485" cy="53342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6D92649-57B2-47E2-A1B3-C7DA25E3E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36" y="4999773"/>
            <a:ext cx="4299171" cy="53977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9C6D764-4F3C-4B25-82C6-7D591B67B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56" y="4813235"/>
            <a:ext cx="3492679" cy="86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AD9512-74C1-439D-BF54-884AB9A2C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125419" cy="11240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CC5E28-5B0C-4F6E-AD70-978B329F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67" y="1456664"/>
            <a:ext cx="3923335" cy="1371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196D68-C726-4ADA-9A16-E1539C174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215" y="1614954"/>
            <a:ext cx="4993059" cy="1183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3CD680-4600-457C-964C-4A37B1A45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392" y="3212976"/>
            <a:ext cx="1342797" cy="4351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12C1A0-D0C6-496E-B76F-63B15BFB6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112" y="3158360"/>
            <a:ext cx="1535513" cy="43516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24DA9D-F20D-4BA2-B53C-F41B5DFC86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93" y="3952342"/>
            <a:ext cx="2355858" cy="4188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A285DA-B5A0-4C9F-99A6-D3C34F631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5173" y="3923286"/>
            <a:ext cx="4417560" cy="47692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599EC9-47A0-4CEC-944C-64087D9A9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7515" y="3967913"/>
            <a:ext cx="1693834" cy="38767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8AFDFF-84BF-4421-9311-62ED3E2F42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57" y="4544265"/>
            <a:ext cx="9085714" cy="9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4E76FF-4FAB-4295-AA3E-D8F3162C9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76672"/>
            <a:ext cx="8420533" cy="1047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88FCBD-D3E7-49AA-AAC9-7B953F2A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47" y="1628800"/>
            <a:ext cx="2984653" cy="5016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EFD970-6BDD-4FD9-992F-8EC77F48F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348880"/>
            <a:ext cx="3492679" cy="4381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8B5F16-D5F8-42D6-8E76-9B273617C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2993930"/>
            <a:ext cx="2787793" cy="4191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B15796-296B-44CE-9FAC-D1624348C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5068" y="3601083"/>
            <a:ext cx="3067208" cy="4762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389791B-7D6E-49CA-AAE2-2F6D73AA9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760" y="4201767"/>
            <a:ext cx="2216264" cy="5969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631F8C5-106E-4212-8342-02E43A9DAC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309" y="4887062"/>
            <a:ext cx="3352972" cy="482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48AC5E2-CB57-4D43-8761-74999A7931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685" y="4923108"/>
            <a:ext cx="4718292" cy="45722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786BF4F-0106-4E52-8AA7-085CDDB80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76" y="5551193"/>
            <a:ext cx="2927500" cy="4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5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FA023C-4930-4C49-B1FF-DC9540BA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6" y="476672"/>
            <a:ext cx="8699947" cy="10922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9BEC22-8699-4399-924B-3E9DDC02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3" y="1700808"/>
            <a:ext cx="8921974" cy="10432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BB8CAE-764B-444B-8A7A-8B5C27B19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13" y="2875961"/>
            <a:ext cx="7213971" cy="16510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5D385A-A7BD-4B05-B30A-03C38F165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5085184"/>
            <a:ext cx="2571882" cy="5397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EBC69B-7536-48BC-B789-A0DF71EE8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474" y="5079868"/>
            <a:ext cx="4946904" cy="4572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64743B-182F-48C1-A4D5-3CD4F519F9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13" y="5948138"/>
            <a:ext cx="3245017" cy="46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FA023C-4930-4C49-B1FF-DC9540BA6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6" y="476672"/>
            <a:ext cx="8699947" cy="109225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0D3B612-B40C-4085-A9EA-AF519DBA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68928"/>
            <a:ext cx="7887105" cy="14224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07AA26-69B1-4A9C-AEF1-566C6354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206738"/>
            <a:ext cx="3676839" cy="4445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BA87F62-49F1-48AA-9B7D-234FFA331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952" y="3187687"/>
            <a:ext cx="4699242" cy="46357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C3EE1C-41CB-440F-9EFE-4C2BB5B6E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46" y="3933056"/>
            <a:ext cx="4375375" cy="4762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B1F7CF-2712-4E6D-9845-8E66D0B5D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07" y="4691125"/>
            <a:ext cx="3937202" cy="140977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A13715-F8A6-4418-A609-98CBB01B4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984" y="4610160"/>
            <a:ext cx="4521432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BFA006-043D-471F-BDEB-69FA2AA5E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763450" cy="1047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90B730-D59D-4209-9B61-1E37D0A78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0" y="1759345"/>
            <a:ext cx="5727994" cy="16066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679267E-6D97-4142-8D81-C2F9A001C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789040"/>
            <a:ext cx="6337626" cy="482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286FD1-2A47-4F4A-BD9E-0EC87B1D0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58" y="4673938"/>
            <a:ext cx="4927853" cy="6032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C39FBCD-6BED-485E-B028-244E7ED3A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58" y="5634370"/>
            <a:ext cx="2940201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118556A-2003-4271-96A7-D7266D472648}"/>
              </a:ext>
            </a:extLst>
          </p:cNvPr>
          <p:cNvSpPr txBox="1"/>
          <p:nvPr/>
        </p:nvSpPr>
        <p:spPr>
          <a:xfrm>
            <a:off x="467544" y="620688"/>
            <a:ext cx="6264696" cy="398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7.1 </a:t>
            </a:r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曲面与空间曲线</a:t>
            </a:r>
            <a:endParaRPr lang="en-US" altLang="zh-CN" sz="3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曲面与空间曲线的方程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柱面，锥面，旋转面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- 5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种典型的二次曲面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曲面在坐标面上的投影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</a:t>
            </a:r>
            <a:r>
              <a:rPr lang="zh-CN" altLang="en-US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空间区域的简图</a:t>
            </a:r>
            <a:endParaRPr lang="en-US" altLang="zh-CN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8C5077A-D1C0-4593-AFB1-75049BBEF3B6}"/>
              </a:ext>
            </a:extLst>
          </p:cNvPr>
          <p:cNvGrpSpPr/>
          <p:nvPr/>
        </p:nvGrpSpPr>
        <p:grpSpPr>
          <a:xfrm>
            <a:off x="179512" y="526575"/>
            <a:ext cx="8750618" cy="1098606"/>
            <a:chOff x="179512" y="526575"/>
            <a:chExt cx="8750618" cy="109860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3BF9272-6248-4CDF-BE93-4FABDD249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526575"/>
              <a:ext cx="647733" cy="45722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C5EA165-1E07-48A4-BDCE-682FF1BB8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165" y="526575"/>
              <a:ext cx="8083965" cy="1098606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0E5A809-59B4-4925-A9B6-E774620A4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700808"/>
            <a:ext cx="7137767" cy="622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7A4EF9-C241-41AF-9974-70B934E4E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00" y="2628859"/>
            <a:ext cx="4756394" cy="16002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C3F364-AA67-40AC-9BD3-53E4A0001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3213089"/>
            <a:ext cx="1397072" cy="4318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F95D6B-0EFE-4E0A-AB17-28EFA56166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4725144"/>
            <a:ext cx="3733992" cy="58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5696D432-6351-4089-9128-9C6C52F6CDD1}"/>
              </a:ext>
            </a:extLst>
          </p:cNvPr>
          <p:cNvGrpSpPr/>
          <p:nvPr/>
        </p:nvGrpSpPr>
        <p:grpSpPr>
          <a:xfrm>
            <a:off x="218986" y="617428"/>
            <a:ext cx="8779492" cy="1060505"/>
            <a:chOff x="218986" y="617428"/>
            <a:chExt cx="8779492" cy="106050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9E473F4-B1BB-4B34-9F77-706153E0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986" y="638692"/>
              <a:ext cx="603281" cy="39372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B3EACA7-E284-4330-BE6A-B915F851D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856" y="617428"/>
              <a:ext cx="8204622" cy="1060505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E7CF1D8-DA3E-4228-B340-1194C677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43" y="1690509"/>
            <a:ext cx="5880402" cy="17336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5A9F82-FDAA-4149-A5F4-8765B45F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67" y="3717032"/>
            <a:ext cx="5461281" cy="54612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FBA0F7-B12D-46B9-877E-53259F3AE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67" y="4725144"/>
            <a:ext cx="3118010" cy="5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8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85D0D9B-8BCC-4432-81FE-476380DD905A}"/>
              </a:ext>
            </a:extLst>
          </p:cNvPr>
          <p:cNvGrpSpPr/>
          <p:nvPr/>
        </p:nvGrpSpPr>
        <p:grpSpPr>
          <a:xfrm>
            <a:off x="208165" y="116632"/>
            <a:ext cx="8896807" cy="1104957"/>
            <a:chOff x="107504" y="548680"/>
            <a:chExt cx="8896807" cy="110495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5842E2-0DD5-4D5B-BADA-25A820AA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548680"/>
              <a:ext cx="603281" cy="450873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E1A3AA-B3B8-4E8B-9F7D-DDA2DDC5C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785" y="548680"/>
              <a:ext cx="8293526" cy="1104957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347A16C-BD41-4BA5-9742-83EBA12B9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1" y="1186054"/>
            <a:ext cx="3156112" cy="488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804027E-1C1D-4A70-B259-9E0AD0CAC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603" y="1214630"/>
            <a:ext cx="2552831" cy="43182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78D50B71-E215-404A-B261-CE034E4B5447}"/>
              </a:ext>
            </a:extLst>
          </p:cNvPr>
          <p:cNvGrpSpPr/>
          <p:nvPr/>
        </p:nvGrpSpPr>
        <p:grpSpPr>
          <a:xfrm>
            <a:off x="5940152" y="1221589"/>
            <a:ext cx="3098327" cy="419122"/>
            <a:chOff x="827584" y="2852936"/>
            <a:chExt cx="3098327" cy="41912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25A575D-2979-4F78-8351-50EED17A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584" y="2852936"/>
              <a:ext cx="2076557" cy="41912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4DF5100-AF4F-4388-9CD2-4ACE93B90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4141" y="2858770"/>
              <a:ext cx="1021770" cy="407454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5FB60B5-A817-4666-8151-AD91128E3A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418" y="5592606"/>
            <a:ext cx="8033163" cy="11303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04C813-74BC-4AF6-9E18-B425020A878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4851" r="8001" b="4851"/>
          <a:stretch/>
        </p:blipFill>
        <p:spPr>
          <a:xfrm rot="16200000">
            <a:off x="1629810" y="726221"/>
            <a:ext cx="3920144" cy="581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B7B94BB-A852-4BC7-AA46-3A09555E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4664"/>
            <a:ext cx="8598342" cy="2076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C415FE-92AE-47A4-A725-EDCCF33F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8" y="2663785"/>
            <a:ext cx="9106368" cy="15304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08D97D9-D68A-46D8-BF7A-C47D12E4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402883"/>
            <a:ext cx="6852002" cy="971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03607E-0028-44C1-A01D-5E13B5F03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5805264"/>
            <a:ext cx="3975304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6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A9945-C32F-4F0D-8A5C-DAA4900E1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795202" cy="130816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C1AB4D8-DC90-4624-B90A-F35985357F0A}"/>
              </a:ext>
            </a:extLst>
          </p:cNvPr>
          <p:cNvGrpSpPr/>
          <p:nvPr/>
        </p:nvGrpSpPr>
        <p:grpSpPr>
          <a:xfrm>
            <a:off x="102664" y="1576115"/>
            <a:ext cx="5289903" cy="1263715"/>
            <a:chOff x="251520" y="1772816"/>
            <a:chExt cx="5289903" cy="126371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55D9DAF-77ED-4915-95D0-E69BD1B5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060848"/>
              <a:ext cx="3492679" cy="53977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CBC1C1C-587A-42B4-97D2-BD415E500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7930" y="1772816"/>
              <a:ext cx="1803493" cy="1263715"/>
            </a:xfrm>
            <a:prstGeom prst="rect">
              <a:avLst/>
            </a:prstGeom>
          </p:spPr>
        </p:pic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16DF386-A8A6-45FB-B8C4-C3B33EADC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803" y="1738048"/>
            <a:ext cx="3562533" cy="9398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F81C5B-6F5F-4E37-B82E-AF51FFE56C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2760617"/>
            <a:ext cx="3225966" cy="13081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0E5DB87-E3F0-4A0D-8E78-0ED4B6920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3147986"/>
            <a:ext cx="3638737" cy="5334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993BB45-0559-463A-A279-3DBEF26F6C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054344"/>
            <a:ext cx="8798660" cy="45027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24CD39-D504-432E-ABFB-38A8CD83E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0" y="4625795"/>
            <a:ext cx="6686894" cy="52072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E45880E-65F4-430C-BF97-36F4133B8D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528" y="5135981"/>
            <a:ext cx="3568883" cy="74933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C6015D4-5CAB-4EAD-BEB1-8F41E32827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5755" y="5981762"/>
            <a:ext cx="6166167" cy="5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0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DAE9D3-EF1B-4AD4-A9AD-864DEC29B66E}"/>
                  </a:ext>
                </a:extLst>
              </p:cNvPr>
              <p:cNvSpPr txBox="1"/>
              <p:nvPr/>
            </p:nvSpPr>
            <p:spPr>
              <a:xfrm>
                <a:off x="467544" y="404664"/>
                <a:ext cx="8054109" cy="1088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例</a:t>
                </a:r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：设实对称矩阵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1" i="1" dirty="0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，证明：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32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为正定矩阵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BDAE9D3-EF1B-4AD4-A9AD-864DEC29B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04664"/>
                <a:ext cx="8054109" cy="1088375"/>
              </a:xfrm>
              <a:prstGeom prst="rect">
                <a:avLst/>
              </a:prstGeom>
              <a:blipFill>
                <a:blip r:embed="rId2"/>
                <a:stretch>
                  <a:fillRect l="-1968" t="-8380" r="-6964" b="-15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BF23E7-ED0B-481B-A0F6-AF90B023116D}"/>
                  </a:ext>
                </a:extLst>
              </p:cNvPr>
              <p:cNvSpPr txBox="1"/>
              <p:nvPr/>
            </p:nvSpPr>
            <p:spPr>
              <a:xfrm>
                <a:off x="371763" y="1628800"/>
                <a:ext cx="840047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证：</a:t>
                </a:r>
                <a:r>
                  <a:rPr lang="zh-CN" altLang="en-US" sz="2800" b="1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en-US" altLang="zh-CN" sz="2800" b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800" b="1" dirty="0">
                    <a:latin typeface="Cambria Math" panose="02040503050406030204" pitchFamily="18" charset="0"/>
                  </a:rPr>
                  <a:t>故矩阵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的特征值满足方程</a:t>
                </a:r>
                <a:endParaRPr lang="en-US" altLang="zh-CN" sz="28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zh-CN" sz="2800" b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800" b="1" dirty="0">
                    <a:latin typeface="Cambria Math" panose="02040503050406030204" pitchFamily="18" charset="0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或者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的特征值只可能是</a:t>
                </a:r>
                <a:r>
                  <a:rPr lang="en-US" altLang="zh-CN" sz="2800" b="1">
                    <a:latin typeface="Cambria Math" panose="02040503050406030204" pitchFamily="18" charset="0"/>
                  </a:rPr>
                  <a:t>1, 2</a:t>
                </a:r>
                <a:endParaRPr lang="en-US" altLang="zh-CN" sz="2800" b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800" b="1" dirty="0">
                    <a:latin typeface="Cambria Math" panose="02040503050406030204" pitchFamily="18" charset="0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的特征值全都大于零，故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latin typeface="Cambria Math" panose="02040503050406030204" pitchFamily="18" charset="0"/>
                  </a:rPr>
                  <a:t>为正定矩阵</a:t>
                </a:r>
                <a:endParaRPr lang="en-US" altLang="zh-CN" sz="2500" b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6BF23E7-ED0B-481B-A0F6-AF90B023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63" y="1628800"/>
                <a:ext cx="8400473" cy="2246769"/>
              </a:xfrm>
              <a:prstGeom prst="rect">
                <a:avLst/>
              </a:prstGeom>
              <a:blipFill>
                <a:blip r:embed="rId3"/>
                <a:stretch>
                  <a:fillRect l="-1524" t="-216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1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D228631-5C4B-4D68-AF41-3E70974F08E8}"/>
                  </a:ext>
                </a:extLst>
              </p:cNvPr>
              <p:cNvSpPr txBox="1"/>
              <p:nvPr/>
            </p:nvSpPr>
            <p:spPr>
              <a:xfrm>
                <a:off x="257804" y="332656"/>
                <a:ext cx="874846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000" b="1" dirty="0">
                    <a:solidFill>
                      <a:srgbClr val="FF0000"/>
                    </a:solidFill>
                  </a:rPr>
                  <a:t>例</a:t>
                </a:r>
                <a:r>
                  <a:rPr lang="zh-CN" altLang="en-US" sz="3000" b="1" dirty="0"/>
                  <a:t>：设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3000" b="1" dirty="0"/>
                  <a:t>和</a:t>
                </a:r>
                <a14:m>
                  <m:oMath xmlns:m="http://schemas.openxmlformats.org/officeDocument/2006/math">
                    <m:r>
                      <a:rPr lang="en-US" altLang="zh-CN" sz="3000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3000" b="1" dirty="0"/>
                  <a:t>都是</a:t>
                </a:r>
                <a14:m>
                  <m:oMath xmlns:m="http://schemas.openxmlformats.org/officeDocument/2006/math">
                    <m:r>
                      <a:rPr lang="en-US" altLang="zh-CN" sz="3000" b="1" i="1" dirty="0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3000" b="1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3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3000" b="1" dirty="0"/>
                  <a:t>实矩阵，并且</a:t>
                </a:r>
                <a14:m>
                  <m:oMath xmlns:m="http://schemas.openxmlformats.org/officeDocument/2006/math"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3000" b="1" dirty="0"/>
                  <a:t>，试证：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3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30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3000" b="1" dirty="0"/>
                  <a:t>为正定矩阵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D228631-5C4B-4D68-AF41-3E70974F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4" y="332656"/>
                <a:ext cx="8748464" cy="1015663"/>
              </a:xfrm>
              <a:prstGeom prst="rect">
                <a:avLst/>
              </a:prstGeom>
              <a:blipFill>
                <a:blip r:embed="rId2"/>
                <a:stretch>
                  <a:fillRect l="-1603" t="-7229" r="-5993" b="-19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64266E-66D5-4A5F-A62B-03E07FAB3DC9}"/>
                  </a:ext>
                </a:extLst>
              </p:cNvPr>
              <p:cNvSpPr txBox="1"/>
              <p:nvPr/>
            </p:nvSpPr>
            <p:spPr>
              <a:xfrm>
                <a:off x="323528" y="1489504"/>
                <a:ext cx="8054109" cy="110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证：</a:t>
                </a:r>
                <a:r>
                  <a:rPr lang="en-US" altLang="zh-CN" sz="2800" b="1" dirty="0"/>
                  <a:t>1. </a:t>
                </a:r>
                <a:r>
                  <a:rPr lang="zh-CN" altLang="en-US" sz="2800" b="1" dirty="0"/>
                  <a:t>验证对称性</a:t>
                </a:r>
                <a:endParaRPr lang="en-US" altLang="zh-CN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altLang="zh-CN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064266E-66D5-4A5F-A62B-03E07FAB3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89504"/>
                <a:ext cx="8054109" cy="1103635"/>
              </a:xfrm>
              <a:prstGeom prst="rect">
                <a:avLst/>
              </a:prstGeom>
              <a:blipFill>
                <a:blip r:embed="rId3"/>
                <a:stretch>
                  <a:fillRect l="-1514" t="-6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B5F90-E697-4E27-AF7B-88492D69C6A9}"/>
                  </a:ext>
                </a:extLst>
              </p:cNvPr>
              <p:cNvSpPr txBox="1"/>
              <p:nvPr/>
            </p:nvSpPr>
            <p:spPr>
              <a:xfrm>
                <a:off x="467544" y="2734324"/>
                <a:ext cx="8676456" cy="3290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2. </a:t>
                </a:r>
                <a:r>
                  <a:rPr lang="zh-CN" altLang="en-US" sz="2800" b="1" dirty="0"/>
                  <a:t>验证对于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𝑩𝒙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𝑨𝒙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𝑨𝒙</m:t>
                          </m:r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𝑩𝒙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𝑩𝒙</m:t>
                          </m:r>
                        </m:e>
                      </m:d>
                    </m:oMath>
                  </m:oMathPara>
                </a14:m>
                <a:endParaRPr lang="en-US" altLang="zh-CN" sz="2800" b="1" dirty="0"/>
              </a:p>
              <a:p>
                <a:r>
                  <a:rPr lang="zh-CN" altLang="en-US" sz="2800" b="1" dirty="0"/>
                  <a:t>由于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800" b="1" dirty="0"/>
                  <a:t>，任取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，从而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𝑩𝒙</m:t>
                    </m:r>
                  </m:oMath>
                </a14:m>
                <a:r>
                  <a:rPr lang="zh-CN" altLang="en-US" sz="2800" b="1" dirty="0"/>
                  <a:t>不全为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800" b="1" dirty="0"/>
              </a:p>
              <a:p>
                <a:r>
                  <a:rPr lang="zh-CN" altLang="en-US" sz="2800" b="1" dirty="0"/>
                  <a:t>从而任取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800" b="1" dirty="0"/>
                  <a:t>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/>
                  <a:t>为正定矩阵</a:t>
                </a:r>
                <a:r>
                  <a:rPr lang="en-US" altLang="zh-CN" sz="2800" b="1" dirty="0"/>
                  <a:t>.	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72B5F90-E697-4E27-AF7B-88492D69C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734324"/>
                <a:ext cx="8676456" cy="3290324"/>
              </a:xfrm>
              <a:prstGeom prst="rect">
                <a:avLst/>
              </a:prstGeom>
              <a:blipFill>
                <a:blip r:embed="rId4"/>
                <a:stretch>
                  <a:fillRect l="-1476" t="-1113" b="-4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4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0AE56D-CABA-4EAB-8A52-71E7DF121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04664"/>
            <a:ext cx="7596336" cy="11257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F0FC7B8-F7D9-4EB2-BD31-66F7A56D48C3}"/>
              </a:ext>
            </a:extLst>
          </p:cNvPr>
          <p:cNvSpPr txBox="1"/>
          <p:nvPr/>
        </p:nvSpPr>
        <p:spPr>
          <a:xfrm>
            <a:off x="395536" y="1628800"/>
            <a:ext cx="805410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证：</a:t>
            </a:r>
            <a:endParaRPr lang="en-US" altLang="zh-CN" sz="2800" b="1" i="1" dirty="0">
              <a:latin typeface="Cambria Math" panose="020405030504060302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8CA44-C253-4691-9C93-0679EEED0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651361"/>
            <a:ext cx="1142377" cy="472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E076D4-868E-4B5A-9867-115392D026D3}"/>
                  </a:ext>
                </a:extLst>
              </p:cNvPr>
              <p:cNvSpPr txBox="1"/>
              <p:nvPr/>
            </p:nvSpPr>
            <p:spPr>
              <a:xfrm>
                <a:off x="2256756" y="1655587"/>
                <a:ext cx="5195564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/>
                  <a:t>正定，故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/>
                  <a:t>可逆</a:t>
                </a:r>
                <a:endParaRPr lang="zh-CN" altLang="en-US" sz="2000" b="1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3E076D4-868E-4B5A-9867-115392D02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756" y="1655587"/>
                <a:ext cx="5195564" cy="530915"/>
              </a:xfrm>
              <a:prstGeom prst="rect">
                <a:avLst/>
              </a:prstGeom>
              <a:blipFill>
                <a:blip r:embed="rId4"/>
                <a:stretch>
                  <a:fillRect l="-2347" t="-11494" b="-3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822372-E689-4951-AF61-111F60774636}"/>
                  </a:ext>
                </a:extLst>
              </p:cNvPr>
              <p:cNvSpPr txBox="1"/>
              <p:nvPr/>
            </p:nvSpPr>
            <p:spPr>
              <a:xfrm>
                <a:off x="971600" y="2276872"/>
                <a:ext cx="3096344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e>
                    </m:d>
                  </m:oMath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822372-E689-4951-AF61-111F60774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276872"/>
                <a:ext cx="3096344" cy="578685"/>
              </a:xfrm>
              <a:prstGeom prst="rect">
                <a:avLst/>
              </a:prstGeom>
              <a:blipFill>
                <a:blip r:embed="rId5"/>
                <a:stretch>
                  <a:fillRect l="-3937" t="-6383" b="-25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F4C838-0187-4DDB-88C6-56D30FD5FCAC}"/>
                  </a:ext>
                </a:extLst>
              </p:cNvPr>
              <p:cNvSpPr txBox="1"/>
              <p:nvPr/>
            </p:nvSpPr>
            <p:spPr>
              <a:xfrm>
                <a:off x="3804928" y="2304604"/>
                <a:ext cx="14151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F4C838-0187-4DDB-88C6-56D30FD5F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928" y="2304604"/>
                <a:ext cx="14151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70E09F-B88C-4C6C-932E-EC87D2EB39E0}"/>
                  </a:ext>
                </a:extLst>
              </p:cNvPr>
              <p:cNvSpPr txBox="1"/>
              <p:nvPr/>
            </p:nvSpPr>
            <p:spPr>
              <a:xfrm>
                <a:off x="4932040" y="2304604"/>
                <a:ext cx="93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170E09F-B88C-4C6C-932E-EC87D2EB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304604"/>
                <a:ext cx="9361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5F65E6B-0805-436B-9373-BACD606B8594}"/>
                  </a:ext>
                </a:extLst>
              </p:cNvPr>
              <p:cNvSpPr txBox="1"/>
              <p:nvPr/>
            </p:nvSpPr>
            <p:spPr>
              <a:xfrm>
                <a:off x="6007510" y="2304604"/>
                <a:ext cx="20632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/>
                  <a:t>故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zh-CN" altLang="en-US" sz="2000" b="1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A5F65E6B-0805-436B-9373-BACD606B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0" y="2304604"/>
                <a:ext cx="2063216" cy="523220"/>
              </a:xfrm>
              <a:prstGeom prst="rect">
                <a:avLst/>
              </a:prstGeom>
              <a:blipFill>
                <a:blip r:embed="rId8"/>
                <a:stretch>
                  <a:fillRect l="-5900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31DDDF5-EE36-4E85-B9FE-5184705FB9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2743" y="3010702"/>
            <a:ext cx="1168121" cy="42477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9A30830-EF81-4087-9FE7-8CB8917EAE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2259" y="2974760"/>
            <a:ext cx="2754683" cy="4607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2B0A12F-0B55-4153-B71C-C8C393ACFC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20072" y="3004228"/>
            <a:ext cx="3816424" cy="3992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599192D-866F-4381-8275-B400B6C407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0307" y="3570395"/>
            <a:ext cx="1942917" cy="55219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856254F-C29F-4593-80D4-4EE0CD912E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7712" y="3584884"/>
            <a:ext cx="3728544" cy="49009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1E3CF31-999B-4025-9C84-0E111EEA09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95258" y="4365104"/>
            <a:ext cx="1474598" cy="43204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B02234C-AD89-4958-A7A0-2C69BEF61C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45748" y="4336693"/>
            <a:ext cx="1986292" cy="46045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54872AA-26F4-4717-813F-C1E405E146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72362" y="4409613"/>
            <a:ext cx="583151" cy="34303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4A1DF67-B95C-4C38-A068-4A04512182B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4128" y="4409613"/>
            <a:ext cx="1585597" cy="34732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03B881-4174-4F2D-9530-C976AB23BDC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6256" y="5011252"/>
            <a:ext cx="6593718" cy="3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1" name="对象 244737"/>
          <p:cNvGraphicFramePr>
            <a:graphicFrameLocks/>
          </p:cNvGraphicFramePr>
          <p:nvPr/>
        </p:nvGraphicFramePr>
        <p:xfrm>
          <a:off x="971550" y="876300"/>
          <a:ext cx="710565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7105320" imgH="5143320" progId="Word.Document.8">
                  <p:embed/>
                </p:oleObj>
              </mc:Choice>
              <mc:Fallback>
                <p:oleObj r:id="rId3" imgW="7105320" imgH="5143320" progId="Word.Document.8">
                  <p:embed/>
                  <p:pic>
                    <p:nvPicPr>
                      <p:cNvPr id="46081" name="对象 24473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876300"/>
                        <a:ext cx="7105650" cy="514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2" name="文本框 244738"/>
          <p:cNvSpPr txBox="1">
            <a:spLocks noChangeArrowheads="1"/>
          </p:cNvSpPr>
          <p:nvPr/>
        </p:nvSpPr>
        <p:spPr bwMode="auto">
          <a:xfrm>
            <a:off x="2362200" y="395288"/>
            <a:ext cx="3962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zh-CN" altLang="en-US">
                <a:latin typeface="Times New Roman" panose="02020603050405020304" pitchFamily="18" charset="0"/>
                <a:ea typeface="黑体" panose="02010609060101010101" pitchFamily="49" charset="-122"/>
              </a:rPr>
              <a:t>练  习  题</a:t>
            </a:r>
            <a:endParaRPr lang="zh-CN" altLang="en-US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5" name="对象 245761"/>
          <p:cNvGraphicFramePr>
            <a:graphicFrameLocks/>
          </p:cNvGraphicFramePr>
          <p:nvPr/>
        </p:nvGraphicFramePr>
        <p:xfrm>
          <a:off x="725488" y="1008063"/>
          <a:ext cx="7269162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Document" r:id="rId3" imgW="7335401" imgH="4963387" progId="Word.Document.8">
                  <p:embed/>
                </p:oleObj>
              </mc:Choice>
              <mc:Fallback>
                <p:oleObj name="Document" r:id="rId3" imgW="7335401" imgH="4963387" progId="Word.Document.8">
                  <p:embed/>
                  <p:pic>
                    <p:nvPicPr>
                      <p:cNvPr id="47105" name="对象 245761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008063"/>
                        <a:ext cx="7269162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文本框 247809"/>
          <p:cNvSpPr txBox="1">
            <a:spLocks noChangeArrowheads="1"/>
          </p:cNvSpPr>
          <p:nvPr/>
        </p:nvSpPr>
        <p:spPr bwMode="auto">
          <a:xfrm>
            <a:off x="2438400" y="404664"/>
            <a:ext cx="3733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0" hangingPunct="0">
              <a:spcBef>
                <a:spcPct val="50000"/>
              </a:spcBef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练习题答案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9154" name="对象 247810"/>
          <p:cNvGraphicFramePr>
            <a:graphicFrameLocks/>
          </p:cNvGraphicFramePr>
          <p:nvPr/>
        </p:nvGraphicFramePr>
        <p:xfrm>
          <a:off x="179388" y="925364"/>
          <a:ext cx="8880475" cy="6178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Document" r:id="rId3" imgW="7161946" imgH="5069763" progId="Word.Document.8">
                  <p:embed/>
                </p:oleObj>
              </mc:Choice>
              <mc:Fallback>
                <p:oleObj name="Document" r:id="rId3" imgW="7161946" imgH="5069763" progId="Word.Document.8">
                  <p:embed/>
                  <p:pic>
                    <p:nvPicPr>
                      <p:cNvPr id="49154" name="对象 2478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925364"/>
                        <a:ext cx="8880475" cy="61787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7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03144F5-BDB3-4576-883D-5BCFCAECCA17}"/>
                  </a:ext>
                </a:extLst>
              </p:cNvPr>
              <p:cNvSpPr/>
              <p:nvPr/>
            </p:nvSpPr>
            <p:spPr>
              <a:xfrm>
                <a:off x="179512" y="953291"/>
                <a:ext cx="4880375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0000FF"/>
                    </a:solidFill>
                  </a:rPr>
                  <a:t>解   </a:t>
                </a:r>
                <a:r>
                  <a:rPr lang="zh-CN" altLang="en-US" sz="2400" b="1" dirty="0"/>
                  <a:t>直线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/>
                  <a:t>与平面的交点为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03144F5-BDB3-4576-883D-5BCFCAECC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53291"/>
                <a:ext cx="4880375" cy="468205"/>
              </a:xfrm>
              <a:prstGeom prst="rect">
                <a:avLst/>
              </a:prstGeom>
              <a:blipFill>
                <a:blip r:embed="rId3"/>
                <a:stretch>
                  <a:fillRect l="-1873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6551374-CB42-4566-B2C3-2D49EA2826C0}"/>
                  </a:ext>
                </a:extLst>
              </p:cNvPr>
              <p:cNvSpPr txBox="1"/>
              <p:nvPr/>
            </p:nvSpPr>
            <p:spPr>
              <a:xfrm>
                <a:off x="96058" y="1497541"/>
                <a:ext cx="6239363" cy="837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直线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/>
                  <a:t>与投影直线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共面，该平面的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Cambria Math" panose="02040503050406030204" pitchFamily="18" charset="0"/>
                  </a:rPr>
                  <a:t>法向量</a:t>
                </a:r>
                <a:r>
                  <a:rPr lang="zh-CN" altLang="en-US" sz="2400" b="1" dirty="0">
                    <a:latin typeface="Cambria Math" panose="02040503050406030204" pitchFamily="18" charset="0"/>
                  </a:rPr>
                  <a:t>为</a:t>
                </a:r>
                <a:r>
                  <a:rPr lang="en-US" altLang="zh-CN" sz="24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6551374-CB42-4566-B2C3-2D49EA282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8" y="1497541"/>
                <a:ext cx="6239363" cy="837537"/>
              </a:xfrm>
              <a:prstGeom prst="rect">
                <a:avLst/>
              </a:prstGeom>
              <a:blipFill>
                <a:blip r:embed="rId7"/>
                <a:stretch>
                  <a:fillRect l="-1564" t="-51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D3AD1A8-C288-4083-A0F8-49B19808F70E}"/>
                  </a:ext>
                </a:extLst>
              </p:cNvPr>
              <p:cNvSpPr txBox="1"/>
              <p:nvPr/>
            </p:nvSpPr>
            <p:spPr>
              <a:xfrm>
                <a:off x="155510" y="2321517"/>
                <a:ext cx="5796161" cy="837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则投影直线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方向向量</a:t>
                </a:r>
                <a:r>
                  <a:rPr lang="zh-CN" altLang="en-US" sz="2400" b="1" dirty="0">
                    <a:latin typeface="Cambria Math" panose="02040503050406030204" pitchFamily="18" charset="0"/>
                  </a:rPr>
                  <a:t>为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D3AD1A8-C288-4083-A0F8-49B19808F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10" y="2321517"/>
                <a:ext cx="5796161" cy="837537"/>
              </a:xfrm>
              <a:prstGeom prst="rect">
                <a:avLst/>
              </a:prstGeom>
              <a:blipFill>
                <a:blip r:embed="rId8"/>
                <a:stretch>
                  <a:fillRect l="-1684" t="-5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E90BCFA-A394-48BF-8899-9EB356D50E42}"/>
                  </a:ext>
                </a:extLst>
              </p:cNvPr>
              <p:cNvSpPr txBox="1"/>
              <p:nvPr/>
            </p:nvSpPr>
            <p:spPr>
              <a:xfrm>
                <a:off x="123605" y="3324096"/>
                <a:ext cx="30013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故直线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的方程为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AE90BCFA-A394-48BF-8899-9EB356D50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5" y="3324096"/>
                <a:ext cx="3001346" cy="461665"/>
              </a:xfrm>
              <a:prstGeom prst="rect">
                <a:avLst/>
              </a:prstGeom>
              <a:blipFill>
                <a:blip r:embed="rId9"/>
                <a:stretch>
                  <a:fillRect l="-3043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09C2CC-599D-46F2-A2F4-F2819B4C16DB}"/>
                  </a:ext>
                </a:extLst>
              </p:cNvPr>
              <p:cNvSpPr txBox="1"/>
              <p:nvPr/>
            </p:nvSpPr>
            <p:spPr>
              <a:xfrm>
                <a:off x="2376191" y="3163026"/>
                <a:ext cx="3275560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E09C2CC-599D-46F2-A2F4-F2819B4C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191" y="3163026"/>
                <a:ext cx="3275560" cy="7838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88CC5C8-B988-4D07-8D8E-1EA1C2CB721A}"/>
                  </a:ext>
                </a:extLst>
              </p:cNvPr>
              <p:cNvSpPr txBox="1"/>
              <p:nvPr/>
            </p:nvSpPr>
            <p:spPr>
              <a:xfrm>
                <a:off x="84890" y="3905437"/>
                <a:ext cx="7511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绕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轴旋转，旋转过程中每个点的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坐标不变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88CC5C8-B988-4D07-8D8E-1EA1C2CB7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0" y="3905437"/>
                <a:ext cx="7511446" cy="461665"/>
              </a:xfrm>
              <a:prstGeom prst="rect">
                <a:avLst/>
              </a:prstGeom>
              <a:blipFill>
                <a:blip r:embed="rId11"/>
                <a:stretch>
                  <a:fillRect l="-1299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394BF9C-42BC-473C-8E3E-7886BD10A3CE}"/>
                  </a:ext>
                </a:extLst>
              </p:cNvPr>
              <p:cNvSpPr txBox="1"/>
              <p:nvPr/>
            </p:nvSpPr>
            <p:spPr>
              <a:xfrm>
                <a:off x="76940" y="5608510"/>
                <a:ext cx="6761755" cy="725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故点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坐标为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  −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D394BF9C-42BC-473C-8E3E-7886BD10A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" y="5608510"/>
                <a:ext cx="6761755" cy="725648"/>
              </a:xfrm>
              <a:prstGeom prst="rect">
                <a:avLst/>
              </a:prstGeom>
              <a:blipFill>
                <a:blip r:embed="rId12"/>
                <a:stretch>
                  <a:fillRect l="-1443" b="-75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12D5091-6314-4337-AF8D-DC28C7647C4F}"/>
              </a:ext>
            </a:extLst>
          </p:cNvPr>
          <p:cNvGrpSpPr/>
          <p:nvPr/>
        </p:nvGrpSpPr>
        <p:grpSpPr>
          <a:xfrm>
            <a:off x="66243" y="4380906"/>
            <a:ext cx="9106525" cy="2550125"/>
            <a:chOff x="66243" y="4380906"/>
            <a:chExt cx="9106525" cy="2550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BE6A467-5253-4748-BF15-75CC86947C08}"/>
                    </a:ext>
                  </a:extLst>
                </p:cNvPr>
                <p:cNvSpPr txBox="1"/>
                <p:nvPr/>
              </p:nvSpPr>
              <p:spPr>
                <a:xfrm>
                  <a:off x="66243" y="4460639"/>
                  <a:ext cx="665471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设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a14:m>
                  <a:r>
                    <a:rPr lang="zh-CN" altLang="en-US" sz="2400" b="1" dirty="0"/>
                    <a:t>是旋转面</a:t>
                  </a:r>
                  <a:r>
                    <a:rPr lang="zh-CN" altLang="en-US" sz="2400" b="1" dirty="0">
                      <a:latin typeface="Cambria Math" panose="02040503050406030204" pitchFamily="18" charset="0"/>
                    </a:rPr>
                    <a:t>上任一点，它必是</a:t>
                  </a:r>
                  <a:r>
                    <a:rPr lang="zh-CN" altLang="en-US" sz="2400" b="1" dirty="0"/>
                    <a:t>直线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上某点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绕</a:t>
                  </a:r>
                  <a14:m>
                    <m:oMath xmlns:m="http://schemas.openxmlformats.org/officeDocument/2006/math"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轴旋转而得，</a:t>
                  </a:r>
                  <a:endParaRPr lang="en-US" altLang="zh-CN" sz="2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BE6A467-5253-4748-BF15-75CC86947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43" y="4460639"/>
                  <a:ext cx="6654712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1465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33E4CD3-977D-45FB-B9DA-344F31493752}"/>
                </a:ext>
              </a:extLst>
            </p:cNvPr>
            <p:cNvGrpSpPr/>
            <p:nvPr/>
          </p:nvGrpSpPr>
          <p:grpSpPr>
            <a:xfrm>
              <a:off x="5815821" y="4380906"/>
              <a:ext cx="3356947" cy="2550125"/>
              <a:chOff x="5815821" y="4380906"/>
              <a:chExt cx="3356947" cy="2550125"/>
            </a:xfrm>
          </p:grpSpPr>
          <p:grpSp>
            <p:nvGrpSpPr>
              <p:cNvPr id="45" name="Group 24">
                <a:extLst>
                  <a:ext uri="{FF2B5EF4-FFF2-40B4-BE49-F238E27FC236}">
                    <a16:creationId xmlns:a16="http://schemas.microsoft.com/office/drawing/2014/main" id="{089D051E-A563-4B5C-9F04-87F7156F46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3685" y="4497393"/>
                <a:ext cx="2868613" cy="2433638"/>
                <a:chOff x="813" y="2121"/>
                <a:chExt cx="1807" cy="1533"/>
              </a:xfrm>
            </p:grpSpPr>
            <p:sp>
              <p:nvSpPr>
                <p:cNvPr id="46" name="Line 25">
                  <a:extLst>
                    <a:ext uri="{FF2B5EF4-FFF2-40B4-BE49-F238E27FC236}">
                      <a16:creationId xmlns:a16="http://schemas.microsoft.com/office/drawing/2014/main" id="{A315A30B-7C9C-48E6-9481-9EC3D510C3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04" y="2160"/>
                  <a:ext cx="0" cy="11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7" name="Line 26">
                  <a:extLst>
                    <a:ext uri="{FF2B5EF4-FFF2-40B4-BE49-F238E27FC236}">
                      <a16:creationId xmlns:a16="http://schemas.microsoft.com/office/drawing/2014/main" id="{7E7F8BA5-FE7D-471A-9250-997675F268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41" y="3303"/>
                  <a:ext cx="563" cy="2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8" name="Line 27">
                  <a:extLst>
                    <a:ext uri="{FF2B5EF4-FFF2-40B4-BE49-F238E27FC236}">
                      <a16:creationId xmlns:a16="http://schemas.microsoft.com/office/drawing/2014/main" id="{1AB27ACE-506F-47DA-8CD5-41B26964F5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7" y="3290"/>
                  <a:ext cx="1683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9" name="Object 28">
                      <a:extLst>
                        <a:ext uri="{FF2B5EF4-FFF2-40B4-BE49-F238E27FC236}">
                          <a16:creationId xmlns:a16="http://schemas.microsoft.com/office/drawing/2014/main" id="{EED2C80C-82BE-4277-A75B-DDDD2FE8FC6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086" y="3528"/>
                    <a:ext cx="132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98" r:id="rId14" imgW="266353" imgH="253670" progId="Equation.3">
                            <p:embed/>
                          </p:oleObj>
                        </mc:Choice>
                        <mc:Fallback>
                          <p:oleObj r:id="rId14" imgW="266353" imgH="253670" progId="Equation.3">
                            <p:embed/>
                            <p:pic>
                              <p:nvPicPr>
                                <p:cNvPr id="40" name="Object 2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086" y="3528"/>
                                  <a:ext cx="132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49" name="Object 28">
                      <a:extLst>
                        <a:ext uri="{FF2B5EF4-FFF2-40B4-BE49-F238E27FC236}">
                          <a16:creationId xmlns:a16="http://schemas.microsoft.com/office/drawing/2014/main" id="{EED2C80C-82BE-4277-A75B-DDDD2FE8FC6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086" y="3528"/>
                    <a:ext cx="132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58" r:id="rId16" imgW="266353" imgH="253670" progId="Equation.3">
                            <p:embed/>
                          </p:oleObj>
                        </mc:Choice>
                        <mc:Fallback>
                          <p:oleObj r:id="rId16" imgW="266353" imgH="253670" progId="Equation.3">
                            <p:embed/>
                            <p:pic>
                              <p:nvPicPr>
                                <p:cNvPr id="40" name="Object 2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086" y="3528"/>
                                  <a:ext cx="132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0" name="Object 29">
                      <a:extLst>
                        <a:ext uri="{FF2B5EF4-FFF2-40B4-BE49-F238E27FC236}">
                          <a16:creationId xmlns:a16="http://schemas.microsoft.com/office/drawing/2014/main" id="{049F2D78-C77B-49F2-BA34-DB55F21A152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581" y="3310"/>
                    <a:ext cx="114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99" r:id="rId18" imgW="228402" imgH="253780" progId="Equation.3">
                            <p:embed/>
                          </p:oleObj>
                        </mc:Choice>
                        <mc:Fallback>
                          <p:oleObj r:id="rId18" imgW="228402" imgH="253780" progId="Equation.3">
                            <p:embed/>
                            <p:pic>
                              <p:nvPicPr>
                                <p:cNvPr id="41" name="Object 2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9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581" y="3310"/>
                                  <a:ext cx="114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0" name="Object 29">
                      <a:extLst>
                        <a:ext uri="{FF2B5EF4-FFF2-40B4-BE49-F238E27FC236}">
                          <a16:creationId xmlns:a16="http://schemas.microsoft.com/office/drawing/2014/main" id="{049F2D78-C77B-49F2-BA34-DB55F21A152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581" y="3310"/>
                    <a:ext cx="114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59" r:id="rId20" imgW="228402" imgH="253780" progId="Equation.3">
                            <p:embed/>
                          </p:oleObj>
                        </mc:Choice>
                        <mc:Fallback>
                          <p:oleObj r:id="rId20" imgW="228402" imgH="253780" progId="Equation.3">
                            <p:embed/>
                            <p:pic>
                              <p:nvPicPr>
                                <p:cNvPr id="41" name="Object 2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1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581" y="3310"/>
                                  <a:ext cx="114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1" name="Object 30">
                      <a:extLst>
                        <a:ext uri="{FF2B5EF4-FFF2-40B4-BE49-F238E27FC236}">
                          <a16:creationId xmlns:a16="http://schemas.microsoft.com/office/drawing/2014/main" id="{9A4F57F8-D08A-41A7-AECE-1F4BC14DBA3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44567186"/>
                        </p:ext>
                      </p:extLst>
                    </p:nvPr>
                  </p:nvGraphicFramePr>
                  <p:xfrm>
                    <a:off x="813" y="3310"/>
                    <a:ext cx="107" cy="13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0" r:id="rId22" imgW="215619" imgH="266353" progId="Equation.3">
                            <p:embed/>
                          </p:oleObj>
                        </mc:Choice>
                        <mc:Fallback>
                          <p:oleObj r:id="rId22" imgW="215619" imgH="266353" progId="Equation.3">
                            <p:embed/>
                            <p:pic>
                              <p:nvPicPr>
                                <p:cNvPr id="42" name="Object 3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3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13" y="3310"/>
                                  <a:ext cx="107" cy="13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1" name="Object 30">
                      <a:extLst>
                        <a:ext uri="{FF2B5EF4-FFF2-40B4-BE49-F238E27FC236}">
                          <a16:creationId xmlns:a16="http://schemas.microsoft.com/office/drawing/2014/main" id="{9A4F57F8-D08A-41A7-AECE-1F4BC14DBA31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44567186"/>
                        </p:ext>
                      </p:extLst>
                    </p:nvPr>
                  </p:nvGraphicFramePr>
                  <p:xfrm>
                    <a:off x="813" y="3310"/>
                    <a:ext cx="107" cy="13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0" r:id="rId24" imgW="215619" imgH="266353" progId="Equation.3">
                            <p:embed/>
                          </p:oleObj>
                        </mc:Choice>
                        <mc:Fallback>
                          <p:oleObj r:id="rId24" imgW="215619" imgH="266353" progId="Equation.3">
                            <p:embed/>
                            <p:pic>
                              <p:nvPicPr>
                                <p:cNvPr id="42" name="Object 3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13" y="3310"/>
                                  <a:ext cx="107" cy="13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2" name="Object 31">
                      <a:extLst>
                        <a:ext uri="{FF2B5EF4-FFF2-40B4-BE49-F238E27FC236}">
                          <a16:creationId xmlns:a16="http://schemas.microsoft.com/office/drawing/2014/main" id="{F95A7008-E0B9-48E4-A2F5-F6D392F6C74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5641143"/>
                        </p:ext>
                      </p:extLst>
                    </p:nvPr>
                  </p:nvGraphicFramePr>
                  <p:xfrm>
                    <a:off x="1462" y="2121"/>
                    <a:ext cx="132" cy="16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1" r:id="rId26" imgW="266353" imgH="329771" progId="Equation.3">
                            <p:embed/>
                          </p:oleObj>
                        </mc:Choice>
                        <mc:Fallback>
                          <p:oleObj r:id="rId26" imgW="266353" imgH="329771" progId="Equation.3">
                            <p:embed/>
                            <p:pic>
                              <p:nvPicPr>
                                <p:cNvPr id="43" name="Object 3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7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462" y="2121"/>
                                  <a:ext cx="132" cy="1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2" name="Object 31">
                      <a:extLst>
                        <a:ext uri="{FF2B5EF4-FFF2-40B4-BE49-F238E27FC236}">
                          <a16:creationId xmlns:a16="http://schemas.microsoft.com/office/drawing/2014/main" id="{F95A7008-E0B9-48E4-A2F5-F6D392F6C748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15641143"/>
                        </p:ext>
                      </p:extLst>
                    </p:nvPr>
                  </p:nvGraphicFramePr>
                  <p:xfrm>
                    <a:off x="1462" y="2121"/>
                    <a:ext cx="132" cy="16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1" r:id="rId28" imgW="266353" imgH="329771" progId="Equation.3">
                            <p:embed/>
                          </p:oleObj>
                        </mc:Choice>
                        <mc:Fallback>
                          <p:oleObj r:id="rId28" imgW="266353" imgH="329771" progId="Equation.3">
                            <p:embed/>
                            <p:pic>
                              <p:nvPicPr>
                                <p:cNvPr id="43" name="Object 3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462" y="2121"/>
                                  <a:ext cx="132" cy="1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A23E7797-727E-40C7-908E-CB7622981683}"/>
                  </a:ext>
                </a:extLst>
              </p:cNvPr>
              <p:cNvCxnSpPr/>
              <p:nvPr/>
            </p:nvCxnSpPr>
            <p:spPr bwMode="auto">
              <a:xfrm>
                <a:off x="7102097" y="5637216"/>
                <a:ext cx="584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70278B2-46F6-432F-A716-B99E026F28A1}"/>
                  </a:ext>
                </a:extLst>
              </p:cNvPr>
              <p:cNvSpPr/>
              <p:nvPr/>
            </p:nvSpPr>
            <p:spPr bwMode="auto">
              <a:xfrm>
                <a:off x="6487735" y="5521328"/>
                <a:ext cx="1181100" cy="23336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6850AD51-2549-4906-BD6A-96FA033B96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15821" y="5640386"/>
                <a:ext cx="1099749" cy="447679"/>
                <a:chOff x="6130573" y="4443106"/>
                <a:chExt cx="1099602" cy="4476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6" name="对象 8">
                      <a:extLst>
                        <a:ext uri="{FF2B5EF4-FFF2-40B4-BE49-F238E27FC236}">
                          <a16:creationId xmlns:a16="http://schemas.microsoft.com/office/drawing/2014/main" id="{ADF79771-4077-4B11-B334-E8D0C4E2ADBE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6986405" y="4443106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2" r:id="rId30" imgW="47708" imgH="33486" progId="Equation.3">
                            <p:embed/>
                          </p:oleObj>
                        </mc:Choice>
                        <mc:Fallback>
                          <p:oleObj r:id="rId30" imgW="47708" imgH="33486" progId="Equation.3">
                            <p:embed/>
                            <p:pic>
                              <p:nvPicPr>
                                <p:cNvPr id="61" name="对象 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1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986405" y="4443106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6" name="对象 8">
                      <a:extLst>
                        <a:ext uri="{FF2B5EF4-FFF2-40B4-BE49-F238E27FC236}">
                          <a16:creationId xmlns:a16="http://schemas.microsoft.com/office/drawing/2014/main" id="{ADF79771-4077-4B11-B334-E8D0C4E2ADBE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6986405" y="4443106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2" r:id="rId32" imgW="47708" imgH="33486" progId="Equation.3">
                            <p:embed/>
                          </p:oleObj>
                        </mc:Choice>
                        <mc:Fallback>
                          <p:oleObj r:id="rId32" imgW="47708" imgH="33486" progId="Equation.3">
                            <p:embed/>
                            <p:pic>
                              <p:nvPicPr>
                                <p:cNvPr id="61" name="对象 8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986405" y="4443106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7" name="对象 9">
                      <a:extLst>
                        <a:ext uri="{FF2B5EF4-FFF2-40B4-BE49-F238E27FC236}">
                          <a16:creationId xmlns:a16="http://schemas.microsoft.com/office/drawing/2014/main" id="{5E70834E-5839-4089-BE32-F88E52F5BAE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31970510"/>
                        </p:ext>
                      </p:extLst>
                    </p:nvPr>
                  </p:nvGraphicFramePr>
                  <p:xfrm>
                    <a:off x="6130573" y="4582518"/>
                    <a:ext cx="1099602" cy="30820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3" name="Equation" r:id="rId34" imgW="1396800" imgH="393480" progId="Equation.DSMT4">
                            <p:embed/>
                          </p:oleObj>
                        </mc:Choice>
                        <mc:Fallback>
                          <p:oleObj name="Equation" r:id="rId34" imgW="1396800" imgH="393480" progId="Equation.DSMT4">
                            <p:embed/>
                            <p:pic>
                              <p:nvPicPr>
                                <p:cNvPr id="62" name="对象 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130573" y="4582518"/>
                                  <a:ext cx="1099602" cy="30820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7" name="对象 9">
                      <a:extLst>
                        <a:ext uri="{FF2B5EF4-FFF2-40B4-BE49-F238E27FC236}">
                          <a16:creationId xmlns:a16="http://schemas.microsoft.com/office/drawing/2014/main" id="{5E70834E-5839-4089-BE32-F88E52F5BAE4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31970510"/>
                        </p:ext>
                      </p:extLst>
                    </p:nvPr>
                  </p:nvGraphicFramePr>
                  <p:xfrm>
                    <a:off x="6130573" y="4582518"/>
                    <a:ext cx="1099602" cy="30820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3" name="Equation" r:id="rId36" imgW="1396800" imgH="393480" progId="Equation.DSMT4">
                            <p:embed/>
                          </p:oleObj>
                        </mc:Choice>
                        <mc:Fallback>
                          <p:oleObj name="Equation" r:id="rId36" imgW="1396800" imgH="393480" progId="Equation.DSMT4">
                            <p:embed/>
                            <p:pic>
                              <p:nvPicPr>
                                <p:cNvPr id="62" name="对象 9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130573" y="4582518"/>
                                  <a:ext cx="1099602" cy="30820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0BB2CB99-9D4C-4CC8-A4B5-1480AC39AC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61949" y="5439354"/>
                <a:ext cx="1610819" cy="403813"/>
                <a:chOff x="7619306" y="4229519"/>
                <a:chExt cx="1610371" cy="40506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59" name="对象 11">
                      <a:extLst>
                        <a:ext uri="{FF2B5EF4-FFF2-40B4-BE49-F238E27FC236}">
                          <a16:creationId xmlns:a16="http://schemas.microsoft.com/office/drawing/2014/main" id="{EDE5B905-B3EC-49DB-896F-3E159A71AF6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725389414"/>
                        </p:ext>
                      </p:extLst>
                    </p:nvPr>
                  </p:nvGraphicFramePr>
                  <p:xfrm>
                    <a:off x="7830806" y="4229519"/>
                    <a:ext cx="1398871" cy="4050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4" name="Equation" r:id="rId38" imgW="787320" imgH="228600" progId="Equation.DSMT4">
                            <p:embed/>
                          </p:oleObj>
                        </mc:Choice>
                        <mc:Fallback>
                          <p:oleObj name="Equation" r:id="rId38" imgW="787320" imgH="228600" progId="Equation.DSMT4">
                            <p:embed/>
                            <p:pic>
                              <p:nvPicPr>
                                <p:cNvPr id="59" name="对象 1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9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830806" y="4229519"/>
                                  <a:ext cx="1398871" cy="40506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59" name="对象 11">
                      <a:extLst>
                        <a:ext uri="{FF2B5EF4-FFF2-40B4-BE49-F238E27FC236}">
                          <a16:creationId xmlns:a16="http://schemas.microsoft.com/office/drawing/2014/main" id="{EDE5B905-B3EC-49DB-896F-3E159A71AF6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725389414"/>
                        </p:ext>
                      </p:extLst>
                    </p:nvPr>
                  </p:nvGraphicFramePr>
                  <p:xfrm>
                    <a:off x="7830806" y="4229519"/>
                    <a:ext cx="1398871" cy="40506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4" name="Equation" r:id="rId40" imgW="787320" imgH="228600" progId="Equation.DSMT4">
                            <p:embed/>
                          </p:oleObj>
                        </mc:Choice>
                        <mc:Fallback>
                          <p:oleObj name="Equation" r:id="rId40" imgW="787320" imgH="228600" progId="Equation.DSMT4">
                            <p:embed/>
                            <p:pic>
                              <p:nvPicPr>
                                <p:cNvPr id="59" name="对象 1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1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830806" y="4229519"/>
                                  <a:ext cx="1398871" cy="40506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60" name="对象 12">
                      <a:extLst>
                        <a:ext uri="{FF2B5EF4-FFF2-40B4-BE49-F238E27FC236}">
                          <a16:creationId xmlns:a16="http://schemas.microsoft.com/office/drawing/2014/main" id="{9F737D8D-3385-457B-8E4D-9C4CC2E095E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063726760"/>
                        </p:ext>
                      </p:extLst>
                    </p:nvPr>
                  </p:nvGraphicFramePr>
                  <p:xfrm>
                    <a:off x="7619306" y="4323223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205" name="Equation" r:id="rId42" imgW="47708" imgH="33486" progId="Equation.DSMT4">
                            <p:embed/>
                          </p:oleObj>
                        </mc:Choice>
                        <mc:Fallback>
                          <p:oleObj name="Equation" r:id="rId42" imgW="47708" imgH="33486" progId="Equation.DSMT4">
                            <p:embed/>
                            <p:pic>
                              <p:nvPicPr>
                                <p:cNvPr id="60" name="对象 1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3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619306" y="4323223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60" name="对象 12">
                      <a:extLst>
                        <a:ext uri="{FF2B5EF4-FFF2-40B4-BE49-F238E27FC236}">
                          <a16:creationId xmlns:a16="http://schemas.microsoft.com/office/drawing/2014/main" id="{9F737D8D-3385-457B-8E4D-9C4CC2E095E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063726760"/>
                        </p:ext>
                      </p:extLst>
                    </p:nvPr>
                  </p:nvGraphicFramePr>
                  <p:xfrm>
                    <a:off x="7619306" y="4323223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4165" name="Equation" r:id="rId44" imgW="47708" imgH="33486" progId="Equation.DSMT4">
                            <p:embed/>
                          </p:oleObj>
                        </mc:Choice>
                        <mc:Fallback>
                          <p:oleObj name="Equation" r:id="rId44" imgW="47708" imgH="33486" progId="Equation.DSMT4">
                            <p:embed/>
                            <p:pic>
                              <p:nvPicPr>
                                <p:cNvPr id="60" name="对象 12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619306" y="4323223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73A9C0AB-1A78-450D-8BD0-FC209CEC0EE2}"/>
                  </a:ext>
                </a:extLst>
              </p:cNvPr>
              <p:cNvCxnSpPr/>
              <p:nvPr/>
            </p:nvCxnSpPr>
            <p:spPr bwMode="auto">
              <a:xfrm flipH="1">
                <a:off x="6776660" y="5637216"/>
                <a:ext cx="325437" cy="936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Line 15">
                <a:extLst>
                  <a:ext uri="{FF2B5EF4-FFF2-40B4-BE49-F238E27FC236}">
                    <a16:creationId xmlns:a16="http://schemas.microsoft.com/office/drawing/2014/main" id="{9A6358C5-9216-4F14-AED3-D7E6D263F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5512" y="4380906"/>
                <a:ext cx="1052098" cy="2394233"/>
              </a:xfrm>
              <a:prstGeom prst="line">
                <a:avLst/>
              </a:prstGeom>
              <a:noFill/>
              <a:ln w="28575">
                <a:solidFill>
                  <a:srgbClr val="FF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67E3B90-4B70-406E-99FD-17F0E43EEBB2}"/>
              </a:ext>
            </a:extLst>
          </p:cNvPr>
          <p:cNvGrpSpPr/>
          <p:nvPr/>
        </p:nvGrpSpPr>
        <p:grpSpPr>
          <a:xfrm>
            <a:off x="34640" y="77731"/>
            <a:ext cx="9109034" cy="881176"/>
            <a:chOff x="34640" y="77731"/>
            <a:chExt cx="9109034" cy="881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2FAB4B5C-A283-4A94-8846-F2DABD23C052}"/>
                    </a:ext>
                  </a:extLst>
                </p:cNvPr>
                <p:cNvSpPr txBox="1"/>
                <p:nvPr/>
              </p:nvSpPr>
              <p:spPr>
                <a:xfrm>
                  <a:off x="107178" y="77731"/>
                  <a:ext cx="903649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例</a:t>
                  </a:r>
                  <a:r>
                    <a:rPr lang="zh-CN" altLang="en-US" sz="2400" b="1" dirty="0"/>
                    <a:t>：求直线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zh-CN" altLang="en-US" sz="2400" b="1" dirty="0"/>
                    <a:t>在平面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2400" b="1" dirty="0"/>
                    <a:t>上的投影直线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2400" b="1" dirty="0"/>
                    <a:t>的方程，并求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2400" b="1" dirty="0"/>
                    <a:t>绕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400" b="1" dirty="0"/>
                    <a:t>轴旋转一周所形成的的曲面方程</a:t>
                  </a:r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2FAB4B5C-A283-4A94-8846-F2DABD23C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8" y="77731"/>
                  <a:ext cx="9036496" cy="830997"/>
                </a:xfrm>
                <a:prstGeom prst="rect">
                  <a:avLst/>
                </a:prstGeom>
                <a:blipFill>
                  <a:blip r:embed="rId46"/>
                  <a:stretch>
                    <a:fillRect l="-1080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378F570-D211-4BA8-9BA2-3A20F7FBA547}"/>
                </a:ext>
              </a:extLst>
            </p:cNvPr>
            <p:cNvSpPr/>
            <p:nvPr/>
          </p:nvSpPr>
          <p:spPr>
            <a:xfrm>
              <a:off x="34640" y="913188"/>
              <a:ext cx="907921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DCFF089-9555-46AB-AEB3-D999C5F017A0}"/>
              </a:ext>
            </a:extLst>
          </p:cNvPr>
          <p:cNvGrpSpPr/>
          <p:nvPr/>
        </p:nvGrpSpPr>
        <p:grpSpPr>
          <a:xfrm>
            <a:off x="5724128" y="1244595"/>
            <a:ext cx="3355083" cy="2184405"/>
            <a:chOff x="5724128" y="1244595"/>
            <a:chExt cx="3355083" cy="2184405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2D65BB5E-B2A0-480E-A1EA-AA394516F0F2}"/>
                </a:ext>
              </a:extLst>
            </p:cNvPr>
            <p:cNvGrpSpPr/>
            <p:nvPr/>
          </p:nvGrpSpPr>
          <p:grpSpPr>
            <a:xfrm>
              <a:off x="5724128" y="1244595"/>
              <a:ext cx="3355083" cy="2184405"/>
              <a:chOff x="5638898" y="1340768"/>
              <a:chExt cx="3355083" cy="2184405"/>
            </a:xfrm>
          </p:grpSpPr>
          <p:sp>
            <p:nvSpPr>
              <p:cNvPr id="16" name="AutoShape 10">
                <a:extLst>
                  <a:ext uri="{FF2B5EF4-FFF2-40B4-BE49-F238E27FC236}">
                    <a16:creationId xmlns:a16="http://schemas.microsoft.com/office/drawing/2014/main" id="{FA8C3F23-CBF4-4D81-8A65-A39AB1F6E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6389944" y="1230945"/>
                <a:ext cx="1532054" cy="1751699"/>
              </a:xfrm>
              <a:prstGeom prst="parallelogram">
                <a:avLst>
                  <a:gd name="adj" fmla="val 20584"/>
                </a:avLst>
              </a:prstGeom>
              <a:solidFill>
                <a:schemeClr val="accent4">
                  <a:lumMod val="40000"/>
                  <a:lumOff val="60000"/>
                  <a:alpha val="50195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8" name="AutoShape 10">
                <a:extLst>
                  <a:ext uri="{FF2B5EF4-FFF2-40B4-BE49-F238E27FC236}">
                    <a16:creationId xmlns:a16="http://schemas.microsoft.com/office/drawing/2014/main" id="{C1FD91E1-77FE-4F2E-82E1-75D3595B3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8898" y="2276165"/>
                <a:ext cx="3355083" cy="751966"/>
              </a:xfrm>
              <a:prstGeom prst="parallelogram">
                <a:avLst>
                  <a:gd name="adj" fmla="val 97382"/>
                </a:avLst>
              </a:prstGeom>
              <a:solidFill>
                <a:srgbClr val="66FFFF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2pPr>
                <a:lvl3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3pPr>
                <a:lvl4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4pPr>
                <a:lvl5pPr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方正大黑简体" pitchFamily="2" charset="-122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grpSp>
            <p:nvGrpSpPr>
              <p:cNvPr id="19" name="Group 11">
                <a:extLst>
                  <a:ext uri="{FF2B5EF4-FFF2-40B4-BE49-F238E27FC236}">
                    <a16:creationId xmlns:a16="http://schemas.microsoft.com/office/drawing/2014/main" id="{378847BC-E800-41E1-9ADE-F9F0F3A72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97699" y="1851951"/>
                <a:ext cx="1916546" cy="1673222"/>
                <a:chOff x="3696" y="1728"/>
                <a:chExt cx="960" cy="960"/>
              </a:xfrm>
            </p:grpSpPr>
            <p:sp>
              <p:nvSpPr>
                <p:cNvPr id="20" name="Line 12">
                  <a:extLst>
                    <a:ext uri="{FF2B5EF4-FFF2-40B4-BE49-F238E27FC236}">
                      <a16:creationId xmlns:a16="http://schemas.microsoft.com/office/drawing/2014/main" id="{615071F2-8FB8-4491-B648-ED9B56BDB4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76" y="1728"/>
                  <a:ext cx="480" cy="48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1" name="Line 13">
                  <a:extLst>
                    <a:ext uri="{FF2B5EF4-FFF2-40B4-BE49-F238E27FC236}">
                      <a16:creationId xmlns:a16="http://schemas.microsoft.com/office/drawing/2014/main" id="{6B2D875F-E7F5-4D71-94D1-BF93D012E1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984" y="2160"/>
                  <a:ext cx="240" cy="2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  <p:sp>
              <p:nvSpPr>
                <p:cNvPr id="22" name="Line 14">
                  <a:extLst>
                    <a:ext uri="{FF2B5EF4-FFF2-40B4-BE49-F238E27FC236}">
                      <a16:creationId xmlns:a16="http://schemas.microsoft.com/office/drawing/2014/main" id="{A7900DD0-5608-46CE-9EB2-158ABF0156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696" y="2400"/>
                  <a:ext cx="288" cy="288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dirty="0">
                    <a:latin typeface="Times New Roman" panose="02020603050405020304" pitchFamily="18" charset="0"/>
                    <a:ea typeface="黑体" panose="02010609060101010101" pitchFamily="49" charset="-122"/>
                  </a:endParaRPr>
                </a:p>
              </p:txBody>
            </p:sp>
          </p:grpSp>
          <p:sp>
            <p:nvSpPr>
              <p:cNvPr id="23" name="Line 15">
                <a:extLst>
                  <a:ext uri="{FF2B5EF4-FFF2-40B4-BE49-F238E27FC236}">
                    <a16:creationId xmlns:a16="http://schemas.microsoft.com/office/drawing/2014/main" id="{B41CA675-D362-439A-ACB5-C950125FE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211582" y="2425120"/>
                <a:ext cx="2476904" cy="442831"/>
              </a:xfrm>
              <a:prstGeom prst="line">
                <a:avLst/>
              </a:prstGeom>
              <a:noFill/>
              <a:ln w="28575">
                <a:solidFill>
                  <a:srgbClr val="FF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29" name="Line 19">
                <a:extLst>
                  <a:ext uri="{FF2B5EF4-FFF2-40B4-BE49-F238E27FC236}">
                    <a16:creationId xmlns:a16="http://schemas.microsoft.com/office/drawing/2014/main" id="{E3B30BD4-D3C1-4320-8417-92E69D36E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39469" y="1865506"/>
                <a:ext cx="2254" cy="836612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30" name="Line 33">
                <a:extLst>
                  <a:ext uri="{FF2B5EF4-FFF2-40B4-BE49-F238E27FC236}">
                    <a16:creationId xmlns:a16="http://schemas.microsoft.com/office/drawing/2014/main" id="{E99D7920-CB82-485B-BD66-4D0C3492F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42089" y="2165198"/>
                <a:ext cx="613295" cy="535431"/>
              </a:xfrm>
              <a:prstGeom prst="line">
                <a:avLst/>
              </a:prstGeom>
              <a:noFill/>
              <a:ln w="4127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graphicFrame>
            <p:nvGraphicFramePr>
              <p:cNvPr id="31" name="Object 40">
                <a:extLst>
                  <a:ext uri="{FF2B5EF4-FFF2-40B4-BE49-F238E27FC236}">
                    <a16:creationId xmlns:a16="http://schemas.microsoft.com/office/drawing/2014/main" id="{F49AB0AA-4A6F-4C3B-9063-23555D9DAF4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87725985"/>
                  </p:ext>
                </p:extLst>
              </p:nvPr>
            </p:nvGraphicFramePr>
            <p:xfrm>
              <a:off x="8068882" y="1508866"/>
              <a:ext cx="457200" cy="4436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6" name="Equation" r:id="rId47" imgW="152280" imgH="164880" progId="Equation.DSMT4">
                      <p:embed/>
                    </p:oleObj>
                  </mc:Choice>
                  <mc:Fallback>
                    <p:oleObj name="Equation" r:id="rId47" imgW="152280" imgH="164880" progId="Equation.DSMT4">
                      <p:embed/>
                      <p:pic>
                        <p:nvPicPr>
                          <p:cNvPr id="18" name="Object 40"/>
                          <p:cNvPicPr>
                            <a:picLocks noGrp="1" noChangeArrowheads="1"/>
                          </p:cNvPicPr>
                          <p:nvPr/>
                        </p:nvPicPr>
                        <p:blipFill>
                          <a:blip r:embed="rId4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68882" y="1508866"/>
                            <a:ext cx="457200" cy="4436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40">
                <a:extLst>
                  <a:ext uri="{FF2B5EF4-FFF2-40B4-BE49-F238E27FC236}">
                    <a16:creationId xmlns:a16="http://schemas.microsoft.com/office/drawing/2014/main" id="{298CDC5A-5EC1-4834-8C98-1E249C4C172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12873010"/>
                  </p:ext>
                </p:extLst>
              </p:nvPr>
            </p:nvGraphicFramePr>
            <p:xfrm>
              <a:off x="8170370" y="2260860"/>
              <a:ext cx="419100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7" name="Equation" r:id="rId49" imgW="139680" imgH="228600" progId="Equation.DSMT4">
                      <p:embed/>
                    </p:oleObj>
                  </mc:Choice>
                  <mc:Fallback>
                    <p:oleObj name="Equation" r:id="rId49" imgW="139680" imgH="228600" progId="Equation.DSMT4">
                      <p:embed/>
                      <p:pic>
                        <p:nvPicPr>
                          <p:cNvPr id="19" name="Object 40"/>
                          <p:cNvPicPr>
                            <a:picLocks noGrp="1" noChangeArrowheads="1"/>
                          </p:cNvPicPr>
                          <p:nvPr/>
                        </p:nvPicPr>
                        <p:blipFill>
                          <a:blip r:embed="rId5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70370" y="2260860"/>
                            <a:ext cx="419100" cy="6159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3" name="Line 19">
                <a:extLst>
                  <a:ext uri="{FF2B5EF4-FFF2-40B4-BE49-F238E27FC236}">
                    <a16:creationId xmlns:a16="http://schemas.microsoft.com/office/drawing/2014/main" id="{B346AB58-14B5-47E8-8650-8D0952061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16514" y="2532116"/>
                <a:ext cx="983845" cy="167322"/>
              </a:xfrm>
              <a:prstGeom prst="line">
                <a:avLst/>
              </a:prstGeom>
              <a:noFill/>
              <a:ln w="50800">
                <a:solidFill>
                  <a:srgbClr val="0070C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34" name="Line 19">
                <a:extLst>
                  <a:ext uri="{FF2B5EF4-FFF2-40B4-BE49-F238E27FC236}">
                    <a16:creationId xmlns:a16="http://schemas.microsoft.com/office/drawing/2014/main" id="{E2F1D7E9-47A4-4D81-816A-1906B5A71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28203" y="2688562"/>
                <a:ext cx="475111" cy="470458"/>
              </a:xfrm>
              <a:prstGeom prst="line">
                <a:avLst/>
              </a:prstGeom>
              <a:noFill/>
              <a:ln w="5080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45B1514C-B0BE-481E-861E-526CDD9760B3}"/>
                  </a:ext>
                </a:extLst>
              </p:cNvPr>
              <p:cNvSpPr/>
              <p:nvPr/>
            </p:nvSpPr>
            <p:spPr>
              <a:xfrm>
                <a:off x="7101050" y="2655754"/>
                <a:ext cx="81712" cy="7512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EE3E5F8-C235-4285-BCE3-726856EF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8256651" y="2983829"/>
              <a:ext cx="252122" cy="2979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56B755C-CF55-44B2-BFF2-77D84446FD5C}"/>
                  </a:ext>
                </a:extLst>
              </p:cNvPr>
              <p:cNvSpPr txBox="1"/>
              <p:nvPr/>
            </p:nvSpPr>
            <p:spPr>
              <a:xfrm>
                <a:off x="59835" y="5183882"/>
                <a:ext cx="6654712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方程可得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156B755C-CF55-44B2-BFF2-77D84446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5" y="5183882"/>
                <a:ext cx="6654712" cy="624082"/>
              </a:xfrm>
              <a:prstGeom prst="rect">
                <a:avLst/>
              </a:prstGeom>
              <a:blipFill>
                <a:blip r:embed="rId52"/>
                <a:stretch>
                  <a:fillRect l="-1467" b="-9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33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0" grpId="0"/>
      <p:bldP spid="41" grpId="0"/>
      <p:bldP spid="42" grpId="0"/>
      <p:bldP spid="44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67E3B90-4B70-406E-99FD-17F0E43EEBB2}"/>
              </a:ext>
            </a:extLst>
          </p:cNvPr>
          <p:cNvGrpSpPr/>
          <p:nvPr/>
        </p:nvGrpSpPr>
        <p:grpSpPr>
          <a:xfrm>
            <a:off x="34640" y="77731"/>
            <a:ext cx="9109034" cy="881176"/>
            <a:chOff x="34640" y="77731"/>
            <a:chExt cx="9109034" cy="881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2FAB4B5C-A283-4A94-8846-F2DABD23C052}"/>
                    </a:ext>
                  </a:extLst>
                </p:cNvPr>
                <p:cNvSpPr txBox="1"/>
                <p:nvPr/>
              </p:nvSpPr>
              <p:spPr>
                <a:xfrm>
                  <a:off x="107178" y="77731"/>
                  <a:ext cx="903649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例</a:t>
                  </a:r>
                  <a:r>
                    <a:rPr lang="zh-CN" altLang="en-US" sz="2400" b="1" dirty="0"/>
                    <a:t>：求直线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zh-CN" altLang="en-US" sz="2400" b="1" dirty="0"/>
                    <a:t>在平面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2400" b="1" dirty="0"/>
                    <a:t>上的投影直线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2400" b="1" dirty="0"/>
                    <a:t>的方程，并求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zh-CN" altLang="en-US" sz="2400" b="1" dirty="0"/>
                    <a:t>绕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400" b="1" dirty="0"/>
                    <a:t>轴旋转一周所形成的的曲面方程</a:t>
                  </a:r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2FAB4B5C-A283-4A94-8846-F2DABD23C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78" y="77731"/>
                  <a:ext cx="9036496" cy="830997"/>
                </a:xfrm>
                <a:prstGeom prst="rect">
                  <a:avLst/>
                </a:prstGeom>
                <a:blipFill>
                  <a:blip r:embed="rId3"/>
                  <a:stretch>
                    <a:fillRect l="-1080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5378F570-D211-4BA8-9BA2-3A20F7FBA547}"/>
                </a:ext>
              </a:extLst>
            </p:cNvPr>
            <p:cNvSpPr/>
            <p:nvPr/>
          </p:nvSpPr>
          <p:spPr>
            <a:xfrm>
              <a:off x="34640" y="913188"/>
              <a:ext cx="907921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6C1EBC4-10EC-4902-8F83-EE1D7C09F4D8}"/>
                  </a:ext>
                </a:extLst>
              </p:cNvPr>
              <p:cNvSpPr txBox="1"/>
              <p:nvPr/>
            </p:nvSpPr>
            <p:spPr>
              <a:xfrm>
                <a:off x="-81524" y="2482084"/>
                <a:ext cx="66129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得旋转面方程：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𝟏𝟕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6C1EBC4-10EC-4902-8F83-EE1D7C09F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524" y="2482084"/>
                <a:ext cx="6612961" cy="470000"/>
              </a:xfrm>
              <a:prstGeom prst="rect">
                <a:avLst/>
              </a:prstGeom>
              <a:blipFill>
                <a:blip r:embed="rId4"/>
                <a:stretch>
                  <a:fillRect l="-1476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FA0EEC2-E6B6-4B34-831E-C18A19D43E33}"/>
                  </a:ext>
                </a:extLst>
              </p:cNvPr>
              <p:cNvSpPr txBox="1"/>
              <p:nvPr/>
            </p:nvSpPr>
            <p:spPr>
              <a:xfrm>
                <a:off x="73926" y="936047"/>
                <a:ext cx="8448459" cy="1014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400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轴</a:t>
                </a:r>
                <a:r>
                  <a:rPr lang="zh-CN" altLang="en-US" sz="2400" b="1" dirty="0"/>
                  <a:t>的距离等于点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  −</m:t>
                        </m:r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b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zh-CN" altLang="en-US" sz="2400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轴</a:t>
                </a:r>
                <a:r>
                  <a:rPr lang="zh-CN" altLang="en-US" sz="2400" b="1" dirty="0"/>
                  <a:t>的距离，有：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4FA0EEC2-E6B6-4B34-831E-C18A19D4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6" y="936047"/>
                <a:ext cx="8448459" cy="1014380"/>
              </a:xfrm>
              <a:prstGeom prst="rect">
                <a:avLst/>
              </a:prstGeom>
              <a:blipFill>
                <a:blip r:embed="rId5"/>
                <a:stretch>
                  <a:fillRect l="-1082" b="-13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F8137A-C9D3-4962-9FEF-BD233C984B8C}"/>
                  </a:ext>
                </a:extLst>
              </p:cNvPr>
              <p:cNvSpPr/>
              <p:nvPr/>
            </p:nvSpPr>
            <p:spPr>
              <a:xfrm>
                <a:off x="549606" y="1754007"/>
                <a:ext cx="4587410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[−</m:t>
                          </m:r>
                          <m:f>
                            <m:f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altLang="zh-CN" sz="2400" b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06F8137A-C9D3-4962-9FEF-BD233C984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06" y="1754007"/>
                <a:ext cx="4587410" cy="783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4017A6CB-9A1A-4B35-B52A-E7CD72B04C46}"/>
                  </a:ext>
                </a:extLst>
              </p:cNvPr>
              <p:cNvSpPr txBox="1"/>
              <p:nvPr/>
            </p:nvSpPr>
            <p:spPr>
              <a:xfrm>
                <a:off x="84337" y="3756788"/>
                <a:ext cx="6946900" cy="734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配方：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𝟏𝟕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4017A6CB-9A1A-4B35-B52A-E7CD72B04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" y="3756788"/>
                <a:ext cx="6946900" cy="734368"/>
              </a:xfrm>
              <a:prstGeom prst="rect">
                <a:avLst/>
              </a:prstGeom>
              <a:blipFill>
                <a:blip r:embed="rId20"/>
                <a:stretch>
                  <a:fillRect l="-1405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33FB1ACF-FFB0-486A-AC0A-83E04A869D7D}"/>
                  </a:ext>
                </a:extLst>
              </p:cNvPr>
              <p:cNvSpPr txBox="1"/>
              <p:nvPr/>
            </p:nvSpPr>
            <p:spPr>
              <a:xfrm>
                <a:off x="99667" y="4510805"/>
                <a:ext cx="6431770" cy="77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最终化成：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altLang="zh-CN" sz="2400" b="1" i="1"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𝟏𝟕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33FB1ACF-FFB0-486A-AC0A-83E04A869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67" y="4510805"/>
                <a:ext cx="6431770" cy="772840"/>
              </a:xfrm>
              <a:prstGeom prst="rect">
                <a:avLst/>
              </a:prstGeom>
              <a:blipFill>
                <a:blip r:embed="rId21"/>
                <a:stretch>
                  <a:fillRect l="-1422" b="-7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4A4D6358-3502-4C7C-B67D-9A0AA3F4ABEB}"/>
                  </a:ext>
                </a:extLst>
              </p:cNvPr>
              <p:cNvSpPr txBox="1"/>
              <p:nvPr/>
            </p:nvSpPr>
            <p:spPr>
              <a:xfrm>
                <a:off x="84337" y="5344692"/>
                <a:ext cx="6575895" cy="624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做坐标平移变换：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𝟏𝟕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   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4A4D6358-3502-4C7C-B67D-9A0AA3F4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" y="5344692"/>
                <a:ext cx="6575895" cy="624466"/>
              </a:xfrm>
              <a:prstGeom prst="rect">
                <a:avLst/>
              </a:prstGeom>
              <a:blipFill>
                <a:blip r:embed="rId22"/>
                <a:stretch>
                  <a:fillRect l="-1483" b="-10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D90A2C1-AFE9-4E2E-911F-47F5DF55C116}"/>
                  </a:ext>
                </a:extLst>
              </p:cNvPr>
              <p:cNvSpPr txBox="1"/>
              <p:nvPr/>
            </p:nvSpPr>
            <p:spPr>
              <a:xfrm>
                <a:off x="84337" y="5963255"/>
                <a:ext cx="8340852" cy="681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旋转面方程化为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𝟏𝟕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𝟏𝟔</m:t>
                            </m:r>
                          </m:den>
                        </m:f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，为单叶双曲面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1D90A2C1-AFE9-4E2E-911F-47F5DF55C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7" y="5963255"/>
                <a:ext cx="8340852" cy="681020"/>
              </a:xfrm>
              <a:prstGeom prst="rect">
                <a:avLst/>
              </a:prstGeom>
              <a:blipFill>
                <a:blip r:embed="rId23"/>
                <a:stretch>
                  <a:fillRect l="-1170"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矩形 130">
            <a:extLst>
              <a:ext uri="{FF2B5EF4-FFF2-40B4-BE49-F238E27FC236}">
                <a16:creationId xmlns:a16="http://schemas.microsoft.com/office/drawing/2014/main" id="{95935701-E2E1-441D-9784-9BBD8882D821}"/>
              </a:ext>
            </a:extLst>
          </p:cNvPr>
          <p:cNvSpPr/>
          <p:nvPr/>
        </p:nvSpPr>
        <p:spPr>
          <a:xfrm>
            <a:off x="-9995" y="2915519"/>
            <a:ext cx="44032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下面化该二次曲面为标准方程，进而探究其形状：</a:t>
            </a:r>
          </a:p>
        </p:txBody>
      </p:sp>
      <p:pic>
        <p:nvPicPr>
          <p:cNvPr id="132" name="Picture 18" descr="双曲面 的图像结果">
            <a:extLst>
              <a:ext uri="{FF2B5EF4-FFF2-40B4-BE49-F238E27FC236}">
                <a16:creationId xmlns:a16="http://schemas.microsoft.com/office/drawing/2014/main" id="{0667E790-76FD-4586-AEE5-5EEF0DD579E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945" y="3947447"/>
            <a:ext cx="2200899" cy="22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EFBD19C-91DE-4F81-B725-AE444ED9407F}"/>
              </a:ext>
            </a:extLst>
          </p:cNvPr>
          <p:cNvGrpSpPr/>
          <p:nvPr/>
        </p:nvGrpSpPr>
        <p:grpSpPr>
          <a:xfrm>
            <a:off x="5913903" y="1348211"/>
            <a:ext cx="3270926" cy="2637607"/>
            <a:chOff x="5841403" y="1340768"/>
            <a:chExt cx="3270926" cy="2637607"/>
          </a:xfrm>
        </p:grpSpPr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B6E2E65E-FF3A-47B6-9F0C-DE580F7DB64C}"/>
                </a:ext>
              </a:extLst>
            </p:cNvPr>
            <p:cNvGrpSpPr/>
            <p:nvPr/>
          </p:nvGrpSpPr>
          <p:grpSpPr>
            <a:xfrm>
              <a:off x="5841403" y="1340768"/>
              <a:ext cx="3270926" cy="2637607"/>
              <a:chOff x="8600743" y="1213737"/>
              <a:chExt cx="3270926" cy="2637607"/>
            </a:xfrm>
          </p:grpSpPr>
          <p:grpSp>
            <p:nvGrpSpPr>
              <p:cNvPr id="106" name="Group 33">
                <a:extLst>
                  <a:ext uri="{FF2B5EF4-FFF2-40B4-BE49-F238E27FC236}">
                    <a16:creationId xmlns:a16="http://schemas.microsoft.com/office/drawing/2014/main" id="{56109865-42C5-40FD-B854-5FB87E7B5D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799149" y="2070168"/>
                <a:ext cx="2082864" cy="1581150"/>
                <a:chOff x="728" y="2307"/>
                <a:chExt cx="1372" cy="996"/>
              </a:xfrm>
            </p:grpSpPr>
            <p:sp>
              <p:nvSpPr>
                <p:cNvPr id="123" name="Oval 34">
                  <a:extLst>
                    <a:ext uri="{FF2B5EF4-FFF2-40B4-BE49-F238E27FC236}">
                      <a16:creationId xmlns:a16="http://schemas.microsoft.com/office/drawing/2014/main" id="{27BDB568-F76E-449C-89E6-FE6393E22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6" y="3015"/>
                  <a:ext cx="1344" cy="288"/>
                </a:xfrm>
                <a:prstGeom prst="ellipse">
                  <a:avLst/>
                </a:prstGeom>
                <a:noFill/>
                <a:ln w="47625">
                  <a:solidFill>
                    <a:srgbClr val="99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4" name="Oval 35">
                  <a:extLst>
                    <a:ext uri="{FF2B5EF4-FFF2-40B4-BE49-F238E27FC236}">
                      <a16:creationId xmlns:a16="http://schemas.microsoft.com/office/drawing/2014/main" id="{AC2E0C93-368B-40AD-81F9-D296BE4B0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0" y="2307"/>
                  <a:ext cx="1008" cy="216"/>
                </a:xfrm>
                <a:prstGeom prst="ellipse">
                  <a:avLst/>
                </a:prstGeom>
                <a:noFill/>
                <a:ln w="47625">
                  <a:solidFill>
                    <a:srgbClr val="99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4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5" name="Freeform 36">
                  <a:extLst>
                    <a:ext uri="{FF2B5EF4-FFF2-40B4-BE49-F238E27FC236}">
                      <a16:creationId xmlns:a16="http://schemas.microsoft.com/office/drawing/2014/main" id="{2B35EAC5-673C-42A7-BD9B-54A612E08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728" y="2411"/>
                  <a:ext cx="328" cy="744"/>
                </a:xfrm>
                <a:custGeom>
                  <a:avLst/>
                  <a:gdLst>
                    <a:gd name="T0" fmla="*/ 157 w 368"/>
                    <a:gd name="T1" fmla="*/ 0 h 768"/>
                    <a:gd name="T2" fmla="*/ 29 w 368"/>
                    <a:gd name="T3" fmla="*/ 326 h 768"/>
                    <a:gd name="T4" fmla="*/ 328 w 368"/>
                    <a:gd name="T5" fmla="*/ 744 h 76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68" h="768">
                      <a:moveTo>
                        <a:pt x="176" y="0"/>
                      </a:moveTo>
                      <a:cubicBezTo>
                        <a:pt x="88" y="104"/>
                        <a:pt x="0" y="208"/>
                        <a:pt x="32" y="336"/>
                      </a:cubicBezTo>
                      <a:cubicBezTo>
                        <a:pt x="64" y="464"/>
                        <a:pt x="312" y="696"/>
                        <a:pt x="368" y="768"/>
                      </a:cubicBezTo>
                    </a:path>
                  </a:pathLst>
                </a:custGeom>
                <a:noFill/>
                <a:ln w="47625">
                  <a:solidFill>
                    <a:srgbClr val="99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6" name="Freeform 37">
                  <a:extLst>
                    <a:ext uri="{FF2B5EF4-FFF2-40B4-BE49-F238E27FC236}">
                      <a16:creationId xmlns:a16="http://schemas.microsoft.com/office/drawing/2014/main" id="{8C6D5406-B08C-4E41-A269-AC51BDFF1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72" y="2403"/>
                  <a:ext cx="328" cy="744"/>
                </a:xfrm>
                <a:custGeom>
                  <a:avLst/>
                  <a:gdLst>
                    <a:gd name="T0" fmla="*/ 157 w 368"/>
                    <a:gd name="T1" fmla="*/ 0 h 768"/>
                    <a:gd name="T2" fmla="*/ 29 w 368"/>
                    <a:gd name="T3" fmla="*/ 326 h 768"/>
                    <a:gd name="T4" fmla="*/ 328 w 368"/>
                    <a:gd name="T5" fmla="*/ 744 h 76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368" h="768">
                      <a:moveTo>
                        <a:pt x="176" y="0"/>
                      </a:moveTo>
                      <a:cubicBezTo>
                        <a:pt x="88" y="104"/>
                        <a:pt x="0" y="208"/>
                        <a:pt x="32" y="336"/>
                      </a:cubicBezTo>
                      <a:cubicBezTo>
                        <a:pt x="64" y="464"/>
                        <a:pt x="312" y="696"/>
                        <a:pt x="368" y="768"/>
                      </a:cubicBezTo>
                    </a:path>
                  </a:pathLst>
                </a:custGeom>
                <a:noFill/>
                <a:ln w="47625">
                  <a:solidFill>
                    <a:srgbClr val="99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Group 24">
                <a:extLst>
                  <a:ext uri="{FF2B5EF4-FFF2-40B4-BE49-F238E27FC236}">
                    <a16:creationId xmlns:a16="http://schemas.microsoft.com/office/drawing/2014/main" id="{C31AAB35-7587-4ED7-A7DA-D50A87969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600743" y="1417706"/>
                <a:ext cx="2868613" cy="2433638"/>
                <a:chOff x="813" y="2121"/>
                <a:chExt cx="1807" cy="1533"/>
              </a:xfrm>
            </p:grpSpPr>
            <p:sp>
              <p:nvSpPr>
                <p:cNvPr id="116" name="Line 25">
                  <a:extLst>
                    <a:ext uri="{FF2B5EF4-FFF2-40B4-BE49-F238E27FC236}">
                      <a16:creationId xmlns:a16="http://schemas.microsoft.com/office/drawing/2014/main" id="{01E6A01F-BE24-433C-B253-7DB66A0154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04" y="2160"/>
                  <a:ext cx="0" cy="11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Line 26">
                  <a:extLst>
                    <a:ext uri="{FF2B5EF4-FFF2-40B4-BE49-F238E27FC236}">
                      <a16:creationId xmlns:a16="http://schemas.microsoft.com/office/drawing/2014/main" id="{9481CECF-E78F-4D3C-85D7-265A6283E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41" y="3303"/>
                  <a:ext cx="563" cy="2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Line 27">
                  <a:extLst>
                    <a:ext uri="{FF2B5EF4-FFF2-40B4-BE49-F238E27FC236}">
                      <a16:creationId xmlns:a16="http://schemas.microsoft.com/office/drawing/2014/main" id="{475CA41B-2323-4EB0-9EB0-A6A92CADDB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7" y="3290"/>
                  <a:ext cx="1683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19" name="Object 28">
                  <a:extLst>
                    <a:ext uri="{FF2B5EF4-FFF2-40B4-BE49-F238E27FC236}">
                      <a16:creationId xmlns:a16="http://schemas.microsoft.com/office/drawing/2014/main" id="{494971A7-B050-46A1-9A00-7A335EE3205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86" y="3528"/>
                <a:ext cx="132" cy="1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99" r:id="rId25" imgW="266353" imgH="253670" progId="Equation.3">
                        <p:embed/>
                      </p:oleObj>
                    </mc:Choice>
                    <mc:Fallback>
                      <p:oleObj r:id="rId25" imgW="266353" imgH="253670" progId="Equation.3">
                        <p:embed/>
                        <p:pic>
                          <p:nvPicPr>
                            <p:cNvPr id="81" name="Object 2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86" y="3528"/>
                              <a:ext cx="132" cy="1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0" name="Object 29">
                  <a:extLst>
                    <a:ext uri="{FF2B5EF4-FFF2-40B4-BE49-F238E27FC236}">
                      <a16:creationId xmlns:a16="http://schemas.microsoft.com/office/drawing/2014/main" id="{BC358917-0366-4414-B96E-A5250CF6F4D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81" y="3310"/>
                <a:ext cx="114" cy="12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00" r:id="rId27" imgW="228402" imgH="253780" progId="Equation.3">
                        <p:embed/>
                      </p:oleObj>
                    </mc:Choice>
                    <mc:Fallback>
                      <p:oleObj r:id="rId27" imgW="228402" imgH="253780" progId="Equation.3">
                        <p:embed/>
                        <p:pic>
                          <p:nvPicPr>
                            <p:cNvPr id="82" name="Object 2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581" y="3310"/>
                              <a:ext cx="114" cy="12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1" name="Object 30">
                  <a:extLst>
                    <a:ext uri="{FF2B5EF4-FFF2-40B4-BE49-F238E27FC236}">
                      <a16:creationId xmlns:a16="http://schemas.microsoft.com/office/drawing/2014/main" id="{B45ADC36-9148-4F17-B40C-82380A4270D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76311408"/>
                    </p:ext>
                  </p:extLst>
                </p:nvPr>
              </p:nvGraphicFramePr>
              <p:xfrm>
                <a:off x="813" y="3310"/>
                <a:ext cx="107" cy="1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01" r:id="rId29" imgW="215619" imgH="266353" progId="Equation.3">
                        <p:embed/>
                      </p:oleObj>
                    </mc:Choice>
                    <mc:Fallback>
                      <p:oleObj r:id="rId29" imgW="215619" imgH="266353" progId="Equation.3">
                        <p:embed/>
                        <p:pic>
                          <p:nvPicPr>
                            <p:cNvPr id="83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13" y="3310"/>
                              <a:ext cx="107" cy="1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22" name="Object 31">
                  <a:extLst>
                    <a:ext uri="{FF2B5EF4-FFF2-40B4-BE49-F238E27FC236}">
                      <a16:creationId xmlns:a16="http://schemas.microsoft.com/office/drawing/2014/main" id="{C919D227-1F7D-4471-979E-473629DDFA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69448749"/>
                    </p:ext>
                  </p:extLst>
                </p:nvPr>
              </p:nvGraphicFramePr>
              <p:xfrm>
                <a:off x="1462" y="2121"/>
                <a:ext cx="132" cy="16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02" r:id="rId31" imgW="266353" imgH="329771" progId="Equation.3">
                        <p:embed/>
                      </p:oleObj>
                    </mc:Choice>
                    <mc:Fallback>
                      <p:oleObj r:id="rId31" imgW="266353" imgH="329771" progId="Equation.3">
                        <p:embed/>
                        <p:pic>
                          <p:nvPicPr>
                            <p:cNvPr id="84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62" y="2121"/>
                              <a:ext cx="132" cy="16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DA2AD34E-4E16-4529-9A60-8403B44CE701}"/>
                  </a:ext>
                </a:extLst>
              </p:cNvPr>
              <p:cNvCxnSpPr/>
              <p:nvPr/>
            </p:nvCxnSpPr>
            <p:spPr bwMode="auto">
              <a:xfrm>
                <a:off x="9869155" y="2557529"/>
                <a:ext cx="584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FBD02D31-A259-4BC4-84AE-135057DB56E0}"/>
                  </a:ext>
                </a:extLst>
              </p:cNvPr>
              <p:cNvSpPr/>
              <p:nvPr/>
            </p:nvSpPr>
            <p:spPr bwMode="auto">
              <a:xfrm>
                <a:off x="9254793" y="2441641"/>
                <a:ext cx="1181100" cy="23336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110" name="组合 57">
                <a:extLst>
                  <a:ext uri="{FF2B5EF4-FFF2-40B4-BE49-F238E27FC236}">
                    <a16:creationId xmlns:a16="http://schemas.microsoft.com/office/drawing/2014/main" id="{919B2F67-5A1B-4248-B5D7-0FBD7D3A8F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29007" y="2441386"/>
                <a:ext cx="1542662" cy="403813"/>
                <a:chOff x="7619306" y="4311491"/>
                <a:chExt cx="1542233" cy="405062"/>
              </a:xfrm>
            </p:grpSpPr>
            <p:graphicFrame>
              <p:nvGraphicFramePr>
                <p:cNvPr id="114" name="对象 11">
                  <a:extLst>
                    <a:ext uri="{FF2B5EF4-FFF2-40B4-BE49-F238E27FC236}">
                      <a16:creationId xmlns:a16="http://schemas.microsoft.com/office/drawing/2014/main" id="{2F6247E7-5562-4364-AECA-99DA117048C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58786221"/>
                    </p:ext>
                  </p:extLst>
                </p:nvPr>
              </p:nvGraphicFramePr>
              <p:xfrm>
                <a:off x="7762668" y="4311491"/>
                <a:ext cx="1398871" cy="4050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03" name="Equation" r:id="rId33" imgW="787320" imgH="228600" progId="Equation.DSMT4">
                        <p:embed/>
                      </p:oleObj>
                    </mc:Choice>
                    <mc:Fallback>
                      <p:oleObj name="Equation" r:id="rId33" imgW="787320" imgH="228600" progId="Equation.DSMT4">
                        <p:embed/>
                        <p:pic>
                          <p:nvPicPr>
                            <p:cNvPr id="91" name="对象 1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762668" y="4311491"/>
                              <a:ext cx="1398871" cy="40506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15" name="对象 12">
                  <a:extLst>
                    <a:ext uri="{FF2B5EF4-FFF2-40B4-BE49-F238E27FC236}">
                      <a16:creationId xmlns:a16="http://schemas.microsoft.com/office/drawing/2014/main" id="{6BF6BB19-9D7A-4CC9-BBE0-90411C16A99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7367547"/>
                    </p:ext>
                  </p:extLst>
                </p:nvPr>
              </p:nvGraphicFramePr>
              <p:xfrm>
                <a:off x="7619306" y="4323223"/>
                <a:ext cx="209550" cy="1857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204" name="Equation" r:id="rId35" imgW="47708" imgH="33486" progId="Equation.DSMT4">
                        <p:embed/>
                      </p:oleObj>
                    </mc:Choice>
                    <mc:Fallback>
                      <p:oleObj name="Equation" r:id="rId35" imgW="47708" imgH="33486" progId="Equation.DSMT4">
                        <p:embed/>
                        <p:pic>
                          <p:nvPicPr>
                            <p:cNvPr id="92" name="对象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619306" y="4323223"/>
                              <a:ext cx="209550" cy="1857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38100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F109A2D9-A0A6-4AA4-9F89-24E8CF3F5157}"/>
                  </a:ext>
                </a:extLst>
              </p:cNvPr>
              <p:cNvCxnSpPr/>
              <p:nvPr/>
            </p:nvCxnSpPr>
            <p:spPr bwMode="auto">
              <a:xfrm flipH="1">
                <a:off x="9543718" y="2557529"/>
                <a:ext cx="325437" cy="936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Line 15">
                <a:extLst>
                  <a:ext uri="{FF2B5EF4-FFF2-40B4-BE49-F238E27FC236}">
                    <a16:creationId xmlns:a16="http://schemas.microsoft.com/office/drawing/2014/main" id="{C32B69F1-1CCD-4CE7-977C-BBD11ED3A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42570" y="1301219"/>
                <a:ext cx="1052098" cy="2394233"/>
              </a:xfrm>
              <a:prstGeom prst="line">
                <a:avLst/>
              </a:prstGeom>
              <a:noFill/>
              <a:ln w="28575">
                <a:solidFill>
                  <a:srgbClr val="FF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  <p:graphicFrame>
            <p:nvGraphicFramePr>
              <p:cNvPr id="113" name="Object 40">
                <a:extLst>
                  <a:ext uri="{FF2B5EF4-FFF2-40B4-BE49-F238E27FC236}">
                    <a16:creationId xmlns:a16="http://schemas.microsoft.com/office/drawing/2014/main" id="{A5B180FD-DE0B-4E25-BE1A-41B7384B7A4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7975048"/>
                  </p:ext>
                </p:extLst>
              </p:nvPr>
            </p:nvGraphicFramePr>
            <p:xfrm>
              <a:off x="10940481" y="1213737"/>
              <a:ext cx="419100" cy="6159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05" name="Equation" r:id="rId37" imgW="139680" imgH="228600" progId="Equation.DSMT4">
                      <p:embed/>
                    </p:oleObj>
                  </mc:Choice>
                  <mc:Fallback>
                    <p:oleObj name="Equation" r:id="rId37" imgW="139680" imgH="228600" progId="Equation.DSMT4">
                      <p:embed/>
                      <p:pic>
                        <p:nvPicPr>
                          <p:cNvPr id="95" name="Object 40"/>
                          <p:cNvPicPr>
                            <a:picLocks noGrp="1" noChangeArrowheads="1"/>
                          </p:cNvPicPr>
                          <p:nvPr/>
                        </p:nvPicPr>
                        <p:blipFill>
                          <a:blip r:embed="rId3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40481" y="1213737"/>
                            <a:ext cx="419100" cy="6159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6" name="对象 9">
              <a:extLst>
                <a:ext uri="{FF2B5EF4-FFF2-40B4-BE49-F238E27FC236}">
                  <a16:creationId xmlns:a16="http://schemas.microsoft.com/office/drawing/2014/main" id="{C5587DC9-AEE5-42C3-A421-DFF4AEE1314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3683020"/>
                </p:ext>
              </p:extLst>
            </p:nvPr>
          </p:nvGraphicFramePr>
          <p:xfrm>
            <a:off x="6475063" y="2813433"/>
            <a:ext cx="1099749" cy="308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6" name="Equation" r:id="rId39" imgW="1396800" imgH="393480" progId="Equation.DSMT4">
                    <p:embed/>
                  </p:oleObj>
                </mc:Choice>
                <mc:Fallback>
                  <p:oleObj name="Equation" r:id="rId39" imgW="1396800" imgH="393480" progId="Equation.DSMT4">
                    <p:embed/>
                    <p:pic>
                      <p:nvPicPr>
                        <p:cNvPr id="57" name="对象 9">
                          <a:extLst>
                            <a:ext uri="{FF2B5EF4-FFF2-40B4-BE49-F238E27FC236}">
                              <a16:creationId xmlns:a16="http://schemas.microsoft.com/office/drawing/2014/main" id="{5E70834E-5839-4089-BE32-F88E52F5BA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5063" y="2813433"/>
                          <a:ext cx="1099749" cy="308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3565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127" grpId="0"/>
      <p:bldP spid="128" grpId="0"/>
      <p:bldP spid="129" grpId="0"/>
      <p:bldP spid="130" grpId="0"/>
      <p:bldP spid="1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DA2DFC9-4388-4D0D-8D46-05855B136E2C}"/>
              </a:ext>
            </a:extLst>
          </p:cNvPr>
          <p:cNvGrpSpPr/>
          <p:nvPr/>
        </p:nvGrpSpPr>
        <p:grpSpPr>
          <a:xfrm>
            <a:off x="89210" y="197742"/>
            <a:ext cx="9036496" cy="825179"/>
            <a:chOff x="45941" y="329708"/>
            <a:chExt cx="9036496" cy="82517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E6A724-2865-48E2-AD1D-472F6E932105}"/>
                </a:ext>
              </a:extLst>
            </p:cNvPr>
            <p:cNvSpPr txBox="1"/>
            <p:nvPr/>
          </p:nvSpPr>
          <p:spPr>
            <a:xfrm>
              <a:off x="107504" y="329708"/>
              <a:ext cx="4862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P270 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例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7.1.9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5E4942D7-D05F-48AB-A448-360DDFB58AD5}"/>
                    </a:ext>
                  </a:extLst>
                </p:cNvPr>
                <p:cNvSpPr txBox="1"/>
                <p:nvPr/>
              </p:nvSpPr>
              <p:spPr>
                <a:xfrm>
                  <a:off x="45941" y="693222"/>
                  <a:ext cx="90364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求直线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绕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𝑶𝒛</m:t>
                      </m:r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轴旋转所形成的旋转面方程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5E4942D7-D05F-48AB-A448-360DDFB58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1" y="693222"/>
                  <a:ext cx="903649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080" t="-9211" b="-30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F46A7D-B320-4B4A-BDAC-C48D43B024CE}"/>
                  </a:ext>
                </a:extLst>
              </p:cNvPr>
              <p:cNvSpPr txBox="1"/>
              <p:nvPr/>
            </p:nvSpPr>
            <p:spPr>
              <a:xfrm>
                <a:off x="459347" y="2716622"/>
                <a:ext cx="510277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/>
                  <a:t>坐标为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5F46A7D-B320-4B4A-BDAC-C48D43B0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47" y="2716622"/>
                <a:ext cx="5102772" cy="468205"/>
              </a:xfrm>
              <a:prstGeom prst="rect">
                <a:avLst/>
              </a:prstGeom>
              <a:blipFill>
                <a:blip r:embed="rId4"/>
                <a:stretch>
                  <a:fillRect l="-1792" t="-7895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>
            <a:extLst>
              <a:ext uri="{FF2B5EF4-FFF2-40B4-BE49-F238E27FC236}">
                <a16:creationId xmlns:a16="http://schemas.microsoft.com/office/drawing/2014/main" id="{3D438106-052B-4269-91A1-988FD6BEC7C5}"/>
              </a:ext>
            </a:extLst>
          </p:cNvPr>
          <p:cNvGrpSpPr/>
          <p:nvPr/>
        </p:nvGrpSpPr>
        <p:grpSpPr>
          <a:xfrm>
            <a:off x="466727" y="1045305"/>
            <a:ext cx="8437154" cy="2686651"/>
            <a:chOff x="265143" y="4380906"/>
            <a:chExt cx="8437154" cy="26866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02CDD25-D95A-488C-833A-99C5AB6A99B2}"/>
                    </a:ext>
                  </a:extLst>
                </p:cNvPr>
                <p:cNvSpPr txBox="1"/>
                <p:nvPr/>
              </p:nvSpPr>
              <p:spPr>
                <a:xfrm>
                  <a:off x="265143" y="4442892"/>
                  <a:ext cx="665471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/>
                    <a:t>设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a14:m>
                  <a:r>
                    <a:rPr lang="zh-CN" altLang="en-US" sz="2400" b="1" dirty="0"/>
                    <a:t>是旋转面</a:t>
                  </a:r>
                  <a:r>
                    <a:rPr lang="zh-CN" altLang="en-US" sz="2400" b="1" dirty="0">
                      <a:latin typeface="Cambria Math" panose="02040503050406030204" pitchFamily="18" charset="0"/>
                    </a:rPr>
                    <a:t>上任一点，它必是</a:t>
                  </a:r>
                  <a:r>
                    <a:rPr lang="zh-CN" altLang="en-US" sz="2400" b="1" dirty="0"/>
                    <a:t>直线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𝑳</m:t>
                      </m:r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上某点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绕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a14:m>
                  <a:r>
                    <a:rPr lang="zh-CN" altLang="en-US" sz="2400" b="1" dirty="0">
                      <a:latin typeface="Cambria Math" panose="02040503050406030204" pitchFamily="18" charset="0"/>
                    </a:rPr>
                    <a:t>轴旋转而得，</a:t>
                  </a:r>
                  <a:endParaRPr lang="en-US" altLang="zh-CN" sz="2400" b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902CDD25-D95A-488C-833A-99C5AB6A99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143" y="4442892"/>
                  <a:ext cx="6654712" cy="830997"/>
                </a:xfrm>
                <a:prstGeom prst="rect">
                  <a:avLst/>
                </a:prstGeom>
                <a:blipFill>
                  <a:blip r:embed="rId5"/>
                  <a:stretch>
                    <a:fillRect l="-1467" t="-5147" b="-169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45E44A9-4A94-4B51-9F59-352CD9C719A7}"/>
                </a:ext>
              </a:extLst>
            </p:cNvPr>
            <p:cNvGrpSpPr/>
            <p:nvPr/>
          </p:nvGrpSpPr>
          <p:grpSpPr>
            <a:xfrm>
              <a:off x="5815821" y="4380906"/>
              <a:ext cx="2886476" cy="2686651"/>
              <a:chOff x="5815821" y="4380906"/>
              <a:chExt cx="2886476" cy="2686651"/>
            </a:xfrm>
          </p:grpSpPr>
          <p:grpSp>
            <p:nvGrpSpPr>
              <p:cNvPr id="12" name="Group 24">
                <a:extLst>
                  <a:ext uri="{FF2B5EF4-FFF2-40B4-BE49-F238E27FC236}">
                    <a16:creationId xmlns:a16="http://schemas.microsoft.com/office/drawing/2014/main" id="{98B89BDA-50E6-47B9-8A58-4C318C662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5272" y="4441831"/>
                <a:ext cx="2867025" cy="2625726"/>
                <a:chOff x="814" y="2086"/>
                <a:chExt cx="1806" cy="1654"/>
              </a:xfrm>
            </p:grpSpPr>
            <p:sp>
              <p:nvSpPr>
                <p:cNvPr id="23" name="Line 25">
                  <a:extLst>
                    <a:ext uri="{FF2B5EF4-FFF2-40B4-BE49-F238E27FC236}">
                      <a16:creationId xmlns:a16="http://schemas.microsoft.com/office/drawing/2014/main" id="{22CF32CC-00F4-4CA3-B259-68DF49D2CF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04" y="2160"/>
                  <a:ext cx="0" cy="114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Line 26">
                  <a:extLst>
                    <a:ext uri="{FF2B5EF4-FFF2-40B4-BE49-F238E27FC236}">
                      <a16:creationId xmlns:a16="http://schemas.microsoft.com/office/drawing/2014/main" id="{F52377A6-FC4F-4853-B3C4-5EC818D7C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041" y="3303"/>
                  <a:ext cx="563" cy="26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" name="Line 27">
                  <a:extLst>
                    <a:ext uri="{FF2B5EF4-FFF2-40B4-BE49-F238E27FC236}">
                      <a16:creationId xmlns:a16="http://schemas.microsoft.com/office/drawing/2014/main" id="{786BDC8A-1A07-4F10-9C46-1857B94247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937" y="3290"/>
                  <a:ext cx="1683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6" name="Object 28">
                      <a:extLst>
                        <a:ext uri="{FF2B5EF4-FFF2-40B4-BE49-F238E27FC236}">
                          <a16:creationId xmlns:a16="http://schemas.microsoft.com/office/drawing/2014/main" id="{8EA1F3F2-CFD0-4D1A-8705-8E62EE82EF7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630128598"/>
                        </p:ext>
                      </p:extLst>
                    </p:nvPr>
                  </p:nvGraphicFramePr>
                  <p:xfrm>
                    <a:off x="814" y="3173"/>
                    <a:ext cx="132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88" r:id="rId6" imgW="266353" imgH="253670" progId="Equation.3">
                            <p:embed/>
                          </p:oleObj>
                        </mc:Choice>
                        <mc:Fallback>
                          <p:oleObj r:id="rId6" imgW="266353" imgH="253670" progId="Equation.3">
                            <p:embed/>
                            <p:pic>
                              <p:nvPicPr>
                                <p:cNvPr id="49" name="Object 28">
                                  <a:extLst>
                                    <a:ext uri="{FF2B5EF4-FFF2-40B4-BE49-F238E27FC236}">
                                      <a16:creationId xmlns:a16="http://schemas.microsoft.com/office/drawing/2014/main" id="{EED2C80C-82BE-4277-A75B-DDDD2FE8FC6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7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14" y="3173"/>
                                  <a:ext cx="132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6" name="Object 28">
                      <a:extLst>
                        <a:ext uri="{FF2B5EF4-FFF2-40B4-BE49-F238E27FC236}">
                          <a16:creationId xmlns:a16="http://schemas.microsoft.com/office/drawing/2014/main" id="{8EA1F3F2-CFD0-4D1A-8705-8E62EE82EF75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630128598"/>
                        </p:ext>
                      </p:extLst>
                    </p:nvPr>
                  </p:nvGraphicFramePr>
                  <p:xfrm>
                    <a:off x="814" y="3173"/>
                    <a:ext cx="132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0" r:id="rId8" imgW="266353" imgH="253670" progId="Equation.3">
                            <p:embed/>
                          </p:oleObj>
                        </mc:Choice>
                        <mc:Fallback>
                          <p:oleObj r:id="rId8" imgW="266353" imgH="253670" progId="Equation.3">
                            <p:embed/>
                            <p:pic>
                              <p:nvPicPr>
                                <p:cNvPr id="49" name="Object 28">
                                  <a:extLst>
                                    <a:ext uri="{FF2B5EF4-FFF2-40B4-BE49-F238E27FC236}">
                                      <a16:creationId xmlns:a16="http://schemas.microsoft.com/office/drawing/2014/main" id="{EED2C80C-82BE-4277-A75B-DDDD2FE8FC6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14" y="3173"/>
                                  <a:ext cx="132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7" name="Object 29">
                      <a:extLst>
                        <a:ext uri="{FF2B5EF4-FFF2-40B4-BE49-F238E27FC236}">
                          <a16:creationId xmlns:a16="http://schemas.microsoft.com/office/drawing/2014/main" id="{7EB93873-74BD-4863-B84A-B660DF76287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581" y="3310"/>
                    <a:ext cx="114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89" r:id="rId10" imgW="228402" imgH="253780" progId="Equation.3">
                            <p:embed/>
                          </p:oleObj>
                        </mc:Choice>
                        <mc:Fallback>
                          <p:oleObj r:id="rId10" imgW="228402" imgH="253780" progId="Equation.3">
                            <p:embed/>
                            <p:pic>
                              <p:nvPicPr>
                                <p:cNvPr id="50" name="Object 29">
                                  <a:extLst>
                                    <a:ext uri="{FF2B5EF4-FFF2-40B4-BE49-F238E27FC236}">
                                      <a16:creationId xmlns:a16="http://schemas.microsoft.com/office/drawing/2014/main" id="{049F2D78-C77B-49F2-BA34-DB55F21A1525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1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581" y="3310"/>
                                  <a:ext cx="114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7" name="Object 29">
                      <a:extLst>
                        <a:ext uri="{FF2B5EF4-FFF2-40B4-BE49-F238E27FC236}">
                          <a16:creationId xmlns:a16="http://schemas.microsoft.com/office/drawing/2014/main" id="{7EB93873-74BD-4863-B84A-B660DF762877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1581" y="3310"/>
                    <a:ext cx="114" cy="12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1" r:id="rId12" imgW="228402" imgH="253780" progId="Equation.3">
                            <p:embed/>
                          </p:oleObj>
                        </mc:Choice>
                        <mc:Fallback>
                          <p:oleObj r:id="rId12" imgW="228402" imgH="253780" progId="Equation.3">
                            <p:embed/>
                            <p:pic>
                              <p:nvPicPr>
                                <p:cNvPr id="50" name="Object 29">
                                  <a:extLst>
                                    <a:ext uri="{FF2B5EF4-FFF2-40B4-BE49-F238E27FC236}">
                                      <a16:creationId xmlns:a16="http://schemas.microsoft.com/office/drawing/2014/main" id="{049F2D78-C77B-49F2-BA34-DB55F21A1525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581" y="3310"/>
                                  <a:ext cx="114" cy="12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8" name="Object 30">
                      <a:extLst>
                        <a:ext uri="{FF2B5EF4-FFF2-40B4-BE49-F238E27FC236}">
                          <a16:creationId xmlns:a16="http://schemas.microsoft.com/office/drawing/2014/main" id="{D11A2E75-82A0-4EA5-A82C-779B5B6EA2F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636983254"/>
                        </p:ext>
                      </p:extLst>
                    </p:nvPr>
                  </p:nvGraphicFramePr>
                  <p:xfrm>
                    <a:off x="1481" y="2086"/>
                    <a:ext cx="107" cy="13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90" r:id="rId14" imgW="215619" imgH="266353" progId="Equation.3">
                            <p:embed/>
                          </p:oleObj>
                        </mc:Choice>
                        <mc:Fallback>
                          <p:oleObj r:id="rId14" imgW="215619" imgH="266353" progId="Equation.3">
                            <p:embed/>
                            <p:pic>
                              <p:nvPicPr>
                                <p:cNvPr id="51" name="Object 30">
                                  <a:extLst>
                                    <a:ext uri="{FF2B5EF4-FFF2-40B4-BE49-F238E27FC236}">
                                      <a16:creationId xmlns:a16="http://schemas.microsoft.com/office/drawing/2014/main" id="{9A4F57F8-D08A-41A7-AECE-1F4BC14DBA31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481" y="2086"/>
                                  <a:ext cx="107" cy="13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8" name="Object 30">
                      <a:extLst>
                        <a:ext uri="{FF2B5EF4-FFF2-40B4-BE49-F238E27FC236}">
                          <a16:creationId xmlns:a16="http://schemas.microsoft.com/office/drawing/2014/main" id="{D11A2E75-82A0-4EA5-A82C-779B5B6EA2FA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636983254"/>
                        </p:ext>
                      </p:extLst>
                    </p:nvPr>
                  </p:nvGraphicFramePr>
                  <p:xfrm>
                    <a:off x="1481" y="2086"/>
                    <a:ext cx="107" cy="132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2" r:id="rId16" imgW="215619" imgH="266353" progId="Equation.3">
                            <p:embed/>
                          </p:oleObj>
                        </mc:Choice>
                        <mc:Fallback>
                          <p:oleObj r:id="rId16" imgW="215619" imgH="266353" progId="Equation.3">
                            <p:embed/>
                            <p:pic>
                              <p:nvPicPr>
                                <p:cNvPr id="51" name="Object 30">
                                  <a:extLst>
                                    <a:ext uri="{FF2B5EF4-FFF2-40B4-BE49-F238E27FC236}">
                                      <a16:creationId xmlns:a16="http://schemas.microsoft.com/office/drawing/2014/main" id="{9A4F57F8-D08A-41A7-AECE-1F4BC14DBA31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481" y="2086"/>
                                  <a:ext cx="107" cy="13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9" name="Object 31">
                      <a:extLst>
                        <a:ext uri="{FF2B5EF4-FFF2-40B4-BE49-F238E27FC236}">
                          <a16:creationId xmlns:a16="http://schemas.microsoft.com/office/drawing/2014/main" id="{6CD6B389-61F1-4351-9702-5868405A4F1D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853097058"/>
                        </p:ext>
                      </p:extLst>
                    </p:nvPr>
                  </p:nvGraphicFramePr>
                  <p:xfrm>
                    <a:off x="1018" y="3575"/>
                    <a:ext cx="132" cy="16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91" r:id="rId18" imgW="266353" imgH="329771" progId="Equation.3">
                            <p:embed/>
                          </p:oleObj>
                        </mc:Choice>
                        <mc:Fallback>
                          <p:oleObj r:id="rId18" imgW="266353" imgH="329771" progId="Equation.3">
                            <p:embed/>
                            <p:pic>
                              <p:nvPicPr>
                                <p:cNvPr id="52" name="Object 31">
                                  <a:extLst>
                                    <a:ext uri="{FF2B5EF4-FFF2-40B4-BE49-F238E27FC236}">
                                      <a16:creationId xmlns:a16="http://schemas.microsoft.com/office/drawing/2014/main" id="{F95A7008-E0B9-48E4-A2F5-F6D392F6C74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9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018" y="3575"/>
                                  <a:ext cx="132" cy="1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9" name="Object 31">
                      <a:extLst>
                        <a:ext uri="{FF2B5EF4-FFF2-40B4-BE49-F238E27FC236}">
                          <a16:creationId xmlns:a16="http://schemas.microsoft.com/office/drawing/2014/main" id="{6CD6B389-61F1-4351-9702-5868405A4F1D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853097058"/>
                        </p:ext>
                      </p:extLst>
                    </p:nvPr>
                  </p:nvGraphicFramePr>
                  <p:xfrm>
                    <a:off x="1018" y="3575"/>
                    <a:ext cx="132" cy="165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3" r:id="rId20" imgW="266353" imgH="329771" progId="Equation.3">
                            <p:embed/>
                          </p:oleObj>
                        </mc:Choice>
                        <mc:Fallback>
                          <p:oleObj r:id="rId20" imgW="266353" imgH="329771" progId="Equation.3">
                            <p:embed/>
                            <p:pic>
                              <p:nvPicPr>
                                <p:cNvPr id="52" name="Object 31">
                                  <a:extLst>
                                    <a:ext uri="{FF2B5EF4-FFF2-40B4-BE49-F238E27FC236}">
                                      <a16:creationId xmlns:a16="http://schemas.microsoft.com/office/drawing/2014/main" id="{F95A7008-E0B9-48E4-A2F5-F6D392F6C74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1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1018" y="3575"/>
                                  <a:ext cx="132" cy="16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EE9E599F-A0FB-417C-9299-AC2C1BF0CE31}"/>
                  </a:ext>
                </a:extLst>
              </p:cNvPr>
              <p:cNvCxnSpPr/>
              <p:nvPr/>
            </p:nvCxnSpPr>
            <p:spPr bwMode="auto">
              <a:xfrm>
                <a:off x="7102097" y="5637216"/>
                <a:ext cx="584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6577BD23-4D8C-4519-AE51-ADDC6634EF60}"/>
                  </a:ext>
                </a:extLst>
              </p:cNvPr>
              <p:cNvSpPr/>
              <p:nvPr/>
            </p:nvSpPr>
            <p:spPr bwMode="auto">
              <a:xfrm>
                <a:off x="6487735" y="5521328"/>
                <a:ext cx="1181100" cy="233363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Tx/>
                  <a:buNone/>
                  <a:defRPr/>
                </a:pPr>
                <a:endParaRPr lang="zh-CN" altLang="en-US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4D939D68-70C1-42F2-9320-6E189E9F4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15821" y="5640386"/>
                <a:ext cx="1099749" cy="447679"/>
                <a:chOff x="6130573" y="4443106"/>
                <a:chExt cx="1099602" cy="44761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1" name="对象 8">
                      <a:extLst>
                        <a:ext uri="{FF2B5EF4-FFF2-40B4-BE49-F238E27FC236}">
                          <a16:creationId xmlns:a16="http://schemas.microsoft.com/office/drawing/2014/main" id="{6471B285-BC89-4B3C-99D7-3D7631818D2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6986405" y="4443106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92" r:id="rId22" imgW="47708" imgH="33486" progId="Equation.3">
                            <p:embed/>
                          </p:oleObj>
                        </mc:Choice>
                        <mc:Fallback>
                          <p:oleObj r:id="rId22" imgW="47708" imgH="33486" progId="Equation.3">
                            <p:embed/>
                            <p:pic>
                              <p:nvPicPr>
                                <p:cNvPr id="56" name="对象 8">
                                  <a:extLst>
                                    <a:ext uri="{FF2B5EF4-FFF2-40B4-BE49-F238E27FC236}">
                                      <a16:creationId xmlns:a16="http://schemas.microsoft.com/office/drawing/2014/main" id="{ADF79771-4077-4B11-B334-E8D0C4E2ADBE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3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986405" y="4443106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1" name="对象 8">
                      <a:extLst>
                        <a:ext uri="{FF2B5EF4-FFF2-40B4-BE49-F238E27FC236}">
                          <a16:creationId xmlns:a16="http://schemas.microsoft.com/office/drawing/2014/main" id="{6471B285-BC89-4B3C-99D7-3D7631818D2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6986405" y="4443106"/>
                    <a:ext cx="209550" cy="185737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4" r:id="rId24" imgW="47708" imgH="33486" progId="Equation.3">
                            <p:embed/>
                          </p:oleObj>
                        </mc:Choice>
                        <mc:Fallback>
                          <p:oleObj r:id="rId24" imgW="47708" imgH="33486" progId="Equation.3">
                            <p:embed/>
                            <p:pic>
                              <p:nvPicPr>
                                <p:cNvPr id="56" name="对象 8">
                                  <a:extLst>
                                    <a:ext uri="{FF2B5EF4-FFF2-40B4-BE49-F238E27FC236}">
                                      <a16:creationId xmlns:a16="http://schemas.microsoft.com/office/drawing/2014/main" id="{ADF79771-4077-4B11-B334-E8D0C4E2ADBE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986405" y="4443106"/>
                                  <a:ext cx="209550" cy="18573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38100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22" name="对象 9">
                      <a:extLst>
                        <a:ext uri="{FF2B5EF4-FFF2-40B4-BE49-F238E27FC236}">
                          <a16:creationId xmlns:a16="http://schemas.microsoft.com/office/drawing/2014/main" id="{A923A272-B5D4-4FFE-819E-FABBB1B20090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702516728"/>
                        </p:ext>
                      </p:extLst>
                    </p:nvPr>
                  </p:nvGraphicFramePr>
                  <p:xfrm>
                    <a:off x="6130573" y="4582518"/>
                    <a:ext cx="1099602" cy="30820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93" name="Equation" r:id="rId26" imgW="1396800" imgH="393480" progId="Equation.DSMT4">
                            <p:embed/>
                          </p:oleObj>
                        </mc:Choice>
                        <mc:Fallback>
                          <p:oleObj name="Equation" r:id="rId26" imgW="1396800" imgH="393480" progId="Equation.DSMT4">
                            <p:embed/>
                            <p:pic>
                              <p:nvPicPr>
                                <p:cNvPr id="57" name="对象 9">
                                  <a:extLst>
                                    <a:ext uri="{FF2B5EF4-FFF2-40B4-BE49-F238E27FC236}">
                                      <a16:creationId xmlns:a16="http://schemas.microsoft.com/office/drawing/2014/main" id="{5E70834E-5839-4089-BE32-F88E52F5BAE4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130573" y="4582518"/>
                                  <a:ext cx="1099602" cy="30820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22" name="对象 9">
                      <a:extLst>
                        <a:ext uri="{FF2B5EF4-FFF2-40B4-BE49-F238E27FC236}">
                          <a16:creationId xmlns:a16="http://schemas.microsoft.com/office/drawing/2014/main" id="{A923A272-B5D4-4FFE-819E-FABBB1B20090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702516728"/>
                        </p:ext>
                      </p:extLst>
                    </p:nvPr>
                  </p:nvGraphicFramePr>
                  <p:xfrm>
                    <a:off x="6130573" y="4582518"/>
                    <a:ext cx="1099602" cy="30820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6165" name="Equation" r:id="rId28" imgW="1396800" imgH="393480" progId="Equation.DSMT4">
                            <p:embed/>
                          </p:oleObj>
                        </mc:Choice>
                        <mc:Fallback>
                          <p:oleObj name="Equation" r:id="rId28" imgW="1396800" imgH="393480" progId="Equation.DSMT4">
                            <p:embed/>
                            <p:pic>
                              <p:nvPicPr>
                                <p:cNvPr id="57" name="对象 9">
                                  <a:extLst>
                                    <a:ext uri="{FF2B5EF4-FFF2-40B4-BE49-F238E27FC236}">
                                      <a16:creationId xmlns:a16="http://schemas.microsoft.com/office/drawing/2014/main" id="{5E70834E-5839-4089-BE32-F88E52F5BAE4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29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130573" y="4582518"/>
                                  <a:ext cx="1099602" cy="30820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对象 12">
                    <a:extLst>
                      <a:ext uri="{FF2B5EF4-FFF2-40B4-BE49-F238E27FC236}">
                        <a16:creationId xmlns:a16="http://schemas.microsoft.com/office/drawing/2014/main" id="{7AF671FD-5704-4735-9E5A-2360A727385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6750598"/>
                      </p:ext>
                    </p:extLst>
                  </p:nvPr>
                </p:nvGraphicFramePr>
                <p:xfrm>
                  <a:off x="7561950" y="5532769"/>
                  <a:ext cx="209608" cy="1851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194" name="Equation" r:id="rId30" imgW="47708" imgH="33486" progId="Equation.DSMT4">
                          <p:embed/>
                        </p:oleObj>
                      </mc:Choice>
                      <mc:Fallback>
                        <p:oleObj name="Equation" r:id="rId30" imgW="47708" imgH="33486" progId="Equation.DSMT4">
                          <p:embed/>
                          <p:pic>
                            <p:nvPicPr>
                              <p:cNvPr id="60" name="对象 12">
                                <a:extLst>
                                  <a:ext uri="{FF2B5EF4-FFF2-40B4-BE49-F238E27FC236}">
                                    <a16:creationId xmlns:a16="http://schemas.microsoft.com/office/drawing/2014/main" id="{9F737D8D-3385-457B-8E4D-9C4CC2E095E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1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561950" y="5532769"/>
                                <a:ext cx="209608" cy="1851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" name="对象 12">
                    <a:extLst>
                      <a:ext uri="{FF2B5EF4-FFF2-40B4-BE49-F238E27FC236}">
                        <a16:creationId xmlns:a16="http://schemas.microsoft.com/office/drawing/2014/main" id="{7AF671FD-5704-4735-9E5A-2360A7273850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76750598"/>
                      </p:ext>
                    </p:extLst>
                  </p:nvPr>
                </p:nvGraphicFramePr>
                <p:xfrm>
                  <a:off x="7561950" y="5532769"/>
                  <a:ext cx="209608" cy="185164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6166" name="Equation" r:id="rId32" imgW="47708" imgH="33486" progId="Equation.DSMT4">
                          <p:embed/>
                        </p:oleObj>
                      </mc:Choice>
                      <mc:Fallback>
                        <p:oleObj name="Equation" r:id="rId32" imgW="47708" imgH="33486" progId="Equation.DSMT4">
                          <p:embed/>
                          <p:pic>
                            <p:nvPicPr>
                              <p:cNvPr id="60" name="对象 12">
                                <a:extLst>
                                  <a:ext uri="{FF2B5EF4-FFF2-40B4-BE49-F238E27FC236}">
                                    <a16:creationId xmlns:a16="http://schemas.microsoft.com/office/drawing/2014/main" id="{9F737D8D-3385-457B-8E4D-9C4CC2E095E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561950" y="5532769"/>
                                <a:ext cx="209608" cy="18516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38100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EEA7BB18-812D-4084-8422-5FA148D2CF0B}"/>
                  </a:ext>
                </a:extLst>
              </p:cNvPr>
              <p:cNvCxnSpPr/>
              <p:nvPr/>
            </p:nvCxnSpPr>
            <p:spPr bwMode="auto">
              <a:xfrm flipH="1">
                <a:off x="6776660" y="5637216"/>
                <a:ext cx="325437" cy="9366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Line 15">
                <a:extLst>
                  <a:ext uri="{FF2B5EF4-FFF2-40B4-BE49-F238E27FC236}">
                    <a16:creationId xmlns:a16="http://schemas.microsoft.com/office/drawing/2014/main" id="{81D2A513-AD5F-4B33-8A4E-727A4FB7F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175512" y="4380906"/>
                <a:ext cx="1052098" cy="2394233"/>
              </a:xfrm>
              <a:prstGeom prst="line">
                <a:avLst/>
              </a:prstGeom>
              <a:noFill/>
              <a:ln w="28575">
                <a:solidFill>
                  <a:srgbClr val="FF66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902A4F4-3F6F-4FE8-9DF0-F34222163397}"/>
                  </a:ext>
                </a:extLst>
              </p:cNvPr>
              <p:cNvSpPr txBox="1"/>
              <p:nvPr/>
            </p:nvSpPr>
            <p:spPr>
              <a:xfrm>
                <a:off x="447120" y="1885625"/>
                <a:ext cx="33490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方程可得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902A4F4-3F6F-4FE8-9DF0-F34222163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20" y="1885625"/>
                <a:ext cx="3349097" cy="830997"/>
              </a:xfrm>
              <a:prstGeom prst="rect">
                <a:avLst/>
              </a:prstGeom>
              <a:blipFill>
                <a:blip r:embed="rId34"/>
                <a:stretch>
                  <a:fillRect l="-2727" t="-5109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FC325A5E-64EB-4ABA-B657-ECAD27AD4D4A}"/>
              </a:ext>
            </a:extLst>
          </p:cNvPr>
          <p:cNvSpPr/>
          <p:nvPr/>
        </p:nvSpPr>
        <p:spPr>
          <a:xfrm>
            <a:off x="55808" y="1106230"/>
            <a:ext cx="56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解</a:t>
            </a:r>
            <a:r>
              <a:rPr lang="en-US" altLang="zh-CN" sz="2400" b="1" dirty="0">
                <a:solidFill>
                  <a:srgbClr val="0000FF"/>
                </a:solidFill>
              </a:rPr>
              <a:t>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93055DC-3AC9-41D0-BF15-C222D029C3A9}"/>
                  </a:ext>
                </a:extLst>
              </p:cNvPr>
              <p:cNvSpPr txBox="1"/>
              <p:nvPr/>
            </p:nvSpPr>
            <p:spPr>
              <a:xfrm>
                <a:off x="7782028" y="2289750"/>
                <a:ext cx="15173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93055DC-3AC9-41D0-BF15-C222D029C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028" y="2289750"/>
                <a:ext cx="1517359" cy="369332"/>
              </a:xfrm>
              <a:prstGeom prst="rect">
                <a:avLst/>
              </a:prstGeom>
              <a:blipFill>
                <a:blip r:embed="rId3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6D3D29F-625B-445E-BF88-E24B5A3712B4}"/>
                  </a:ext>
                </a:extLst>
              </p:cNvPr>
              <p:cNvSpPr txBox="1"/>
              <p:nvPr/>
            </p:nvSpPr>
            <p:spPr>
              <a:xfrm>
                <a:off x="338053" y="4799819"/>
                <a:ext cx="6612961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得旋转面方程：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6D3D29F-625B-445E-BF88-E24B5A371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3" y="4799819"/>
                <a:ext cx="6612961" cy="470000"/>
              </a:xfrm>
              <a:prstGeom prst="rect">
                <a:avLst/>
              </a:prstGeom>
              <a:blipFill>
                <a:blip r:embed="rId36"/>
                <a:stretch>
                  <a:fillRect l="-1382" t="-7792" b="-29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2586FD8-6FC2-46AB-90AF-1B3B86A866C4}"/>
                  </a:ext>
                </a:extLst>
              </p:cNvPr>
              <p:cNvSpPr txBox="1"/>
              <p:nvPr/>
            </p:nvSpPr>
            <p:spPr>
              <a:xfrm>
                <a:off x="347770" y="3673314"/>
                <a:ext cx="844845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400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轴</a:t>
                </a:r>
                <a:r>
                  <a:rPr lang="zh-CN" altLang="en-US" sz="2400" b="1" dirty="0"/>
                  <a:t>距离等于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sz="2400" b="1" dirty="0"/>
                  <a:t>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轴</a:t>
                </a:r>
                <a:r>
                  <a:rPr lang="zh-CN" altLang="en-US" sz="2400" b="1" dirty="0"/>
                  <a:t>距离，有：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2586FD8-6FC2-46AB-90AF-1B3B86A86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70" y="3673314"/>
                <a:ext cx="8448459" cy="468205"/>
              </a:xfrm>
              <a:prstGeom prst="rect">
                <a:avLst/>
              </a:prstGeom>
              <a:blipFill>
                <a:blip r:embed="rId37"/>
                <a:stretch>
                  <a:fillRect l="-144" t="-7895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7A15BB5-55A1-4B83-A454-69CCBA6BE1F3}"/>
                  </a:ext>
                </a:extLst>
              </p:cNvPr>
              <p:cNvSpPr/>
              <p:nvPr/>
            </p:nvSpPr>
            <p:spPr>
              <a:xfrm>
                <a:off x="1403648" y="4235669"/>
                <a:ext cx="3323666" cy="470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7A15BB5-55A1-4B83-A454-69CCBA6BE1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235669"/>
                <a:ext cx="3323666" cy="470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11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" grpId="0"/>
      <p:bldP spid="31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84B57EF-BC9F-4EE0-9789-0319644BA76C}"/>
              </a:ext>
            </a:extLst>
          </p:cNvPr>
          <p:cNvGrpSpPr/>
          <p:nvPr/>
        </p:nvGrpSpPr>
        <p:grpSpPr>
          <a:xfrm>
            <a:off x="121697" y="188640"/>
            <a:ext cx="9036496" cy="1348196"/>
            <a:chOff x="107504" y="329708"/>
            <a:chExt cx="9036496" cy="1348196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66DAD50-986B-4990-BAB1-E8B70248614A}"/>
                </a:ext>
              </a:extLst>
            </p:cNvPr>
            <p:cNvSpPr txBox="1"/>
            <p:nvPr/>
          </p:nvSpPr>
          <p:spPr>
            <a:xfrm>
              <a:off x="107504" y="329708"/>
              <a:ext cx="4104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</a:rPr>
                <a:t>练习：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P299 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第</a:t>
              </a:r>
              <a:r>
                <a:rPr lang="en-US" altLang="zh-CN" sz="2800" b="1" dirty="0">
                  <a:solidFill>
                    <a:srgbClr val="FF0000"/>
                  </a:solidFill>
                </a:rPr>
                <a:t>7</a:t>
              </a:r>
              <a:r>
                <a:rPr lang="zh-CN" altLang="en-US" sz="2800" b="1" dirty="0">
                  <a:solidFill>
                    <a:srgbClr val="FF0000"/>
                  </a:solidFill>
                </a:rPr>
                <a:t>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A8A7139-E296-4801-8DD5-68A2FAA23DB4}"/>
                    </a:ext>
                  </a:extLst>
                </p:cNvPr>
                <p:cNvSpPr txBox="1"/>
                <p:nvPr/>
              </p:nvSpPr>
              <p:spPr>
                <a:xfrm>
                  <a:off x="107504" y="761756"/>
                  <a:ext cx="9036496" cy="9161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求准线为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,</a:t>
                  </a:r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母线平行于向量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zh-CN" altLang="en-US" sz="2400" b="1" dirty="0">
                      <a:solidFill>
                        <a:schemeClr val="tx1"/>
                      </a:solidFill>
                    </a:rPr>
                    <a:t>的柱面方程</a:t>
                  </a:r>
                  <a:r>
                    <a:rPr lang="en-US" altLang="zh-CN" sz="2400" b="1" dirty="0">
                      <a:solidFill>
                        <a:schemeClr val="tx1"/>
                      </a:solidFill>
                    </a:rPr>
                    <a:t>.</a:t>
                  </a:r>
                  <a:endParaRPr lang="zh-CN" altLang="en-US" sz="24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4A8A7139-E296-4801-8DD5-68A2FAA23D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761756"/>
                  <a:ext cx="9036496" cy="916148"/>
                </a:xfrm>
                <a:prstGeom prst="rect">
                  <a:avLst/>
                </a:prstGeom>
                <a:blipFill>
                  <a:blip r:embed="rId2"/>
                  <a:stretch>
                    <a:fillRect l="-10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D19228-43C1-4816-A991-E13DABB8B374}"/>
                  </a:ext>
                </a:extLst>
              </p:cNvPr>
              <p:cNvSpPr txBox="1"/>
              <p:nvPr/>
            </p:nvSpPr>
            <p:spPr>
              <a:xfrm>
                <a:off x="611560" y="1690731"/>
                <a:ext cx="79928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400" b="1" dirty="0"/>
                  <a:t>是柱面</a:t>
                </a:r>
                <a:r>
                  <a:rPr lang="zh-CN" altLang="en-US" sz="2400" b="1" dirty="0">
                    <a:latin typeface="Cambria Math" panose="02040503050406030204" pitchFamily="18" charset="0"/>
                  </a:rPr>
                  <a:t>上任一点，必有某条母线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经过点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且与准线交于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，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9D19228-43C1-4816-A991-E13DABB8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690731"/>
                <a:ext cx="7992888" cy="830997"/>
              </a:xfrm>
              <a:prstGeom prst="rect">
                <a:avLst/>
              </a:prstGeom>
              <a:blipFill>
                <a:blip r:embed="rId3"/>
                <a:stretch>
                  <a:fillRect l="-1144" t="-5109" b="-160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>
            <a:extLst>
              <a:ext uri="{FF2B5EF4-FFF2-40B4-BE49-F238E27FC236}">
                <a16:creationId xmlns:a16="http://schemas.microsoft.com/office/drawing/2014/main" id="{4E940935-34DE-43BE-91D1-DEE59EF51633}"/>
              </a:ext>
            </a:extLst>
          </p:cNvPr>
          <p:cNvSpPr/>
          <p:nvPr/>
        </p:nvSpPr>
        <p:spPr>
          <a:xfrm>
            <a:off x="121697" y="1690731"/>
            <a:ext cx="56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解</a:t>
            </a:r>
            <a:r>
              <a:rPr lang="en-US" altLang="zh-CN" sz="2400" b="1" dirty="0">
                <a:solidFill>
                  <a:srgbClr val="0000FF"/>
                </a:solidFill>
              </a:rPr>
              <a:t>: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4EAF05-CC0E-4BD2-A65E-2A80DEEB66CC}"/>
                  </a:ext>
                </a:extLst>
              </p:cNvPr>
              <p:cNvSpPr txBox="1"/>
              <p:nvPr/>
            </p:nvSpPr>
            <p:spPr>
              <a:xfrm>
                <a:off x="539552" y="2521728"/>
                <a:ext cx="820891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又母线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的方向向量为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,−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，则母线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的对称式方程为：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14EAF05-CC0E-4BD2-A65E-2A80DEEB6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521728"/>
                <a:ext cx="8208912" cy="468205"/>
              </a:xfrm>
              <a:prstGeom prst="rect">
                <a:avLst/>
              </a:prstGeom>
              <a:blipFill>
                <a:blip r:embed="rId4"/>
                <a:stretch>
                  <a:fillRect l="-1189" t="-7895" r="-4829" b="-3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1C88BD-9037-4104-831A-EF31708F4F34}"/>
                  </a:ext>
                </a:extLst>
              </p:cNvPr>
              <p:cNvSpPr txBox="1"/>
              <p:nvPr/>
            </p:nvSpPr>
            <p:spPr>
              <a:xfrm>
                <a:off x="539552" y="3566933"/>
                <a:ext cx="3456384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则母线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的参数方程为：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1C88BD-9037-4104-831A-EF31708F4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66933"/>
                <a:ext cx="3456384" cy="468205"/>
              </a:xfrm>
              <a:prstGeom prst="rect">
                <a:avLst/>
              </a:prstGeom>
              <a:blipFill>
                <a:blip r:embed="rId5"/>
                <a:stretch>
                  <a:fillRect l="-2822" t="-9091" r="-105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774C692-E122-4A69-B2C7-5DF0A62E3462}"/>
                  </a:ext>
                </a:extLst>
              </p:cNvPr>
              <p:cNvSpPr txBox="1"/>
              <p:nvPr/>
            </p:nvSpPr>
            <p:spPr>
              <a:xfrm>
                <a:off x="3235789" y="2967290"/>
                <a:ext cx="2808312" cy="622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A774C692-E122-4A69-B2C7-5DF0A62E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789" y="2967290"/>
                <a:ext cx="2808312" cy="6222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75095C3-5F60-42FD-A2DE-6FC759293AA9}"/>
                  </a:ext>
                </a:extLst>
              </p:cNvPr>
              <p:cNvSpPr txBox="1"/>
              <p:nvPr/>
            </p:nvSpPr>
            <p:spPr>
              <a:xfrm>
                <a:off x="3491880" y="3612302"/>
                <a:ext cx="41764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altLang="zh-CN" sz="20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075095C3-5F60-42FD-A2DE-6FC759293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612302"/>
                <a:ext cx="4176464" cy="400110"/>
              </a:xfrm>
              <a:prstGeom prst="rect">
                <a:avLst/>
              </a:prstGeom>
              <a:blipFill>
                <a:blip r:embed="rId7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43632FB-85DF-4900-9ED3-787F24FD4164}"/>
                  </a:ext>
                </a:extLst>
              </p:cNvPr>
              <p:cNvSpPr txBox="1"/>
              <p:nvPr/>
            </p:nvSpPr>
            <p:spPr>
              <a:xfrm>
                <a:off x="539552" y="3984518"/>
                <a:ext cx="7342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因此：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043632FB-85DF-4900-9ED3-787F24FD4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84518"/>
                <a:ext cx="7342322" cy="461665"/>
              </a:xfrm>
              <a:prstGeom prst="rect">
                <a:avLst/>
              </a:prstGeom>
              <a:blipFill>
                <a:blip r:embed="rId8"/>
                <a:stretch>
                  <a:fillRect l="-1329" t="-9333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DED4982-CAF3-4347-8BA9-1A819902EAB3}"/>
                  </a:ext>
                </a:extLst>
              </p:cNvPr>
              <p:cNvSpPr txBox="1"/>
              <p:nvPr/>
            </p:nvSpPr>
            <p:spPr>
              <a:xfrm>
                <a:off x="539552" y="4360325"/>
                <a:ext cx="7992888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Cambria Math" panose="02040503050406030204" pitchFamily="18" charset="0"/>
                  </a:rPr>
                  <a:t>在准线上，因此满足准线方程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DED4982-CAF3-4347-8BA9-1A819902E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360325"/>
                <a:ext cx="7992888" cy="916148"/>
              </a:xfrm>
              <a:prstGeom prst="rect">
                <a:avLst/>
              </a:prstGeom>
              <a:blipFill>
                <a:blip r:embed="rId9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BF27FFA-2F46-4A0B-B62A-89E9DF27B7CD}"/>
                  </a:ext>
                </a:extLst>
              </p:cNvPr>
              <p:cNvSpPr txBox="1"/>
              <p:nvPr/>
            </p:nvSpPr>
            <p:spPr>
              <a:xfrm>
                <a:off x="539552" y="5042370"/>
                <a:ext cx="2304256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400" b="1" i="1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CBF27FFA-2F46-4A0B-B62A-89E9DF27B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042370"/>
                <a:ext cx="2304256" cy="916148"/>
              </a:xfrm>
              <a:prstGeom prst="rect">
                <a:avLst/>
              </a:prstGeom>
              <a:blipFill>
                <a:blip r:embed="rId10"/>
                <a:stretch>
                  <a:fillRect l="-4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4EF910A-E62B-4EC4-A283-85CE2563A0DD}"/>
                  </a:ext>
                </a:extLst>
              </p:cNvPr>
              <p:cNvSpPr txBox="1"/>
              <p:nvPr/>
            </p:nvSpPr>
            <p:spPr>
              <a:xfrm>
                <a:off x="2627784" y="5029723"/>
                <a:ext cx="4104456" cy="916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也即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C4EF910A-E62B-4EC4-A283-85CE2563A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029723"/>
                <a:ext cx="4104456" cy="916148"/>
              </a:xfrm>
              <a:prstGeom prst="rect">
                <a:avLst/>
              </a:prstGeom>
              <a:blipFill>
                <a:blip r:embed="rId11"/>
                <a:stretch>
                  <a:fillRect l="-22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E1C113D-D77F-47FB-B568-7F86A3A8CDE5}"/>
                  </a:ext>
                </a:extLst>
              </p:cNvPr>
              <p:cNvSpPr txBox="1"/>
              <p:nvPr/>
            </p:nvSpPr>
            <p:spPr>
              <a:xfrm>
                <a:off x="539552" y="5906351"/>
                <a:ext cx="16561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Cambria Math" panose="02040503050406030204" pitchFamily="18" charset="0"/>
                  </a:rPr>
                  <a:t>消去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400" b="1" dirty="0">
                    <a:latin typeface="Cambria Math" panose="02040503050406030204" pitchFamily="18" charset="0"/>
                  </a:rPr>
                  <a:t>, </a:t>
                </a:r>
                <a:r>
                  <a:rPr lang="zh-CN" altLang="en-US" sz="2400" b="1" dirty="0">
                    <a:latin typeface="Cambria Math" panose="02040503050406030204" pitchFamily="18" charset="0"/>
                  </a:rPr>
                  <a:t>得</a:t>
                </a:r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3E1C113D-D77F-47FB-B568-7F86A3A8C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906351"/>
                <a:ext cx="1656184" cy="461665"/>
              </a:xfrm>
              <a:prstGeom prst="rect">
                <a:avLst/>
              </a:prstGeom>
              <a:blipFill>
                <a:blip r:embed="rId12"/>
                <a:stretch>
                  <a:fillRect l="-5904" t="-13158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D94057-B92E-4A97-8968-9ED2683B37F0}"/>
                  </a:ext>
                </a:extLst>
              </p:cNvPr>
              <p:cNvSpPr txBox="1"/>
              <p:nvPr/>
            </p:nvSpPr>
            <p:spPr>
              <a:xfrm>
                <a:off x="1008851" y="6067746"/>
                <a:ext cx="7342322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𝒙𝒚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𝒚𝒛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altLang="zh-CN" sz="2400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95D94057-B92E-4A97-8968-9ED2683B3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51" y="6067746"/>
                <a:ext cx="7342322" cy="470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9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13907</TotalTime>
  <Words>898</Words>
  <Application>Microsoft Office PowerPoint</Application>
  <PresentationFormat>全屏显示(4:3)</PresentationFormat>
  <Paragraphs>79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等线</vt:lpstr>
      <vt:lpstr>等线 Light</vt:lpstr>
      <vt:lpstr>黑体</vt:lpstr>
      <vt:lpstr>华文新魏</vt:lpstr>
      <vt:lpstr>Arial</vt:lpstr>
      <vt:lpstr>Calibri</vt:lpstr>
      <vt:lpstr>Cambria Math</vt:lpstr>
      <vt:lpstr>Times New Roman</vt:lpstr>
      <vt:lpstr>Office 主题​​</vt:lpstr>
      <vt:lpstr>Microsoft Word 97 - 2003 Document</vt:lpstr>
      <vt:lpstr>Document</vt:lpstr>
      <vt:lpstr>Equation.3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ch4-1</dc:title>
  <dc:creator>lhq</dc:creator>
  <cp:lastModifiedBy>相湧 曹</cp:lastModifiedBy>
  <cp:revision>324</cp:revision>
  <dcterms:created xsi:type="dcterms:W3CDTF">2004-03-07T12:17:09Z</dcterms:created>
  <dcterms:modified xsi:type="dcterms:W3CDTF">2021-12-30T01:41:38Z</dcterms:modified>
</cp:coreProperties>
</file>